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handoutMasterIdLst>
    <p:handoutMasterId r:id="rId18"/>
  </p:handoutMasterIdLst>
  <p:sldIdLst>
    <p:sldId id="256" r:id="rId2"/>
    <p:sldId id="257" r:id="rId3"/>
    <p:sldId id="258" r:id="rId4"/>
    <p:sldId id="259" r:id="rId5"/>
    <p:sldId id="270" r:id="rId6"/>
    <p:sldId id="260" r:id="rId7"/>
    <p:sldId id="261" r:id="rId8"/>
    <p:sldId id="263" r:id="rId9"/>
    <p:sldId id="262" r:id="rId10"/>
    <p:sldId id="266" r:id="rId11"/>
    <p:sldId id="265" r:id="rId12"/>
    <p:sldId id="264" r:id="rId13"/>
    <p:sldId id="269" r:id="rId14"/>
    <p:sldId id="267" r:id="rId15"/>
    <p:sldId id="268" r:id="rId1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C2A"/>
    <a:srgbClr val="007A37"/>
    <a:srgbClr val="009B00"/>
    <a:srgbClr val="9BFF9B"/>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927" autoAdjust="0"/>
  </p:normalViewPr>
  <p:slideViewPr>
    <p:cSldViewPr snapToGrid="0">
      <p:cViewPr varScale="1">
        <p:scale>
          <a:sx n="95" d="100"/>
          <a:sy n="95" d="100"/>
        </p:scale>
        <p:origin x="1134" y="96"/>
      </p:cViewPr>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tx1"/>
              </a:solidFill>
              <a:latin typeface="+mn-lt"/>
              <a:ea typeface="+mn-ea"/>
              <a:cs typeface="+mn-cs"/>
            </a:defRPr>
          </a:pPr>
          <a:endParaRPr lang="pt-BR"/>
        </a:p>
      </c:txPr>
    </c:title>
    <c:autoTitleDeleted val="0"/>
    <c:plotArea>
      <c:layout/>
      <c:doughnutChart>
        <c:varyColors val="1"/>
        <c:ser>
          <c:idx val="0"/>
          <c:order val="0"/>
          <c:tx>
            <c:strRef>
              <c:f>Planilha1!$B$1</c:f>
              <c:strCache>
                <c:ptCount val="1"/>
                <c:pt idx="0">
                  <c:v>Incidência por Tipo Penal</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2-C92C-44D5-A295-E54F516BFF10}"/>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C92C-44D5-A295-E54F516BFF10}"/>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C92C-44D5-A295-E54F516BFF10}"/>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4-C92C-44D5-A295-E54F516BFF10}"/>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C92C-44D5-A295-E54F516BFF10}"/>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6-C92C-44D5-A295-E54F516BFF10}"/>
              </c:ext>
            </c:extLst>
          </c:dPt>
          <c:dLbls>
            <c:dLbl>
              <c:idx val="0"/>
              <c:layout>
                <c:manualLayout>
                  <c:x val="-0.33577500960692053"/>
                  <c:y val="-0.56027630443029763"/>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fld id="{B3205B22-858E-4976-AD49-83064BA6F400}" type="CATEGORYNAME">
                      <a:rPr lang="pt-BR" smtClean="0"/>
                      <a:pPr>
                        <a:defRPr>
                          <a:solidFill>
                            <a:schemeClr val="tx1"/>
                          </a:solidFill>
                        </a:defRPr>
                      </a:pPr>
                      <a:t>[NOME DA CATEGORIA]</a:t>
                    </a:fld>
                    <a:r>
                      <a:rPr lang="pt-BR" dirty="0"/>
                      <a:t>:</a:t>
                    </a:r>
                    <a:r>
                      <a:rPr lang="pt-BR" baseline="0" dirty="0"/>
                      <a:t> </a:t>
                    </a:r>
                    <a:fld id="{4D1A6B9F-D139-4304-B8E3-DC290C1DE8C3}" type="VALUE">
                      <a:rPr lang="pt-BR" baseline="0" smtClean="0"/>
                      <a:pPr>
                        <a:defRPr>
                          <a:solidFill>
                            <a:schemeClr val="tx1"/>
                          </a:solidFill>
                        </a:defRPr>
                      </a:pPr>
                      <a:t>[VALOR]</a:t>
                    </a:fld>
                    <a:r>
                      <a:rPr lang="pt-BR" baseline="0" dirty="0"/>
                      <a:t> (</a:t>
                    </a:r>
                    <a:fld id="{C33BBDD0-D093-411A-9215-EEF8BF199E5E}" type="PERCENTAGE">
                      <a:rPr lang="pt-BR" baseline="0" smtClean="0"/>
                      <a:pPr>
                        <a:defRPr>
                          <a:solidFill>
                            <a:schemeClr val="tx1"/>
                          </a:solidFill>
                        </a:defRPr>
                      </a:pPr>
                      <a:t>[PORCENTAGEM]</a:t>
                    </a:fld>
                    <a:r>
                      <a:rPr lang="pt-BR" baseline="0" dirty="0"/>
                      <a:t>)</a:t>
                    </a:r>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extLst>
                <c:ext xmlns:c15="http://schemas.microsoft.com/office/drawing/2012/chart" uri="{CE6537A1-D6FC-4f65-9D91-7224C49458BB}">
                  <c15:layout>
                    <c:manualLayout>
                      <c:w val="0.26725640147911606"/>
                      <c:h val="7.3997778528365352E-2"/>
                    </c:manualLayout>
                  </c15:layout>
                  <c15:dlblFieldTable/>
                  <c15:showDataLabelsRange val="0"/>
                </c:ext>
                <c:ext xmlns:c16="http://schemas.microsoft.com/office/drawing/2014/chart" uri="{C3380CC4-5D6E-409C-BE32-E72D297353CC}">
                  <c16:uniqueId val="{00000002-C92C-44D5-A295-E54F516BFF10}"/>
                </c:ext>
              </c:extLst>
            </c:dLbl>
            <c:dLbl>
              <c:idx val="1"/>
              <c:layout>
                <c:manualLayout>
                  <c:x val="-0.33134812361200555"/>
                  <c:y val="5.9130669939569183E-3"/>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fld id="{539F9B85-A982-4B82-ADD2-0BB3CA1FCA89}" type="CATEGORYNAME">
                      <a:rPr lang="en-US" smtClean="0"/>
                      <a:pPr>
                        <a:defRPr>
                          <a:solidFill>
                            <a:schemeClr val="tx1"/>
                          </a:solidFill>
                        </a:defRPr>
                      </a:pPr>
                      <a:t>[NOME DA CATEGORIA]</a:t>
                    </a:fld>
                    <a:r>
                      <a:rPr lang="en-US" dirty="0"/>
                      <a:t>:</a:t>
                    </a:r>
                    <a:r>
                      <a:rPr lang="en-US" baseline="0" dirty="0"/>
                      <a:t> </a:t>
                    </a:r>
                    <a:fld id="{278F0FA1-78B3-4B53-8D77-E5A8F8741274}" type="VALUE">
                      <a:rPr lang="en-US" baseline="0" smtClean="0"/>
                      <a:pPr>
                        <a:defRPr>
                          <a:solidFill>
                            <a:schemeClr val="tx1"/>
                          </a:solidFill>
                        </a:defRPr>
                      </a:pPr>
                      <a:t>[VALOR]</a:t>
                    </a:fld>
                    <a:r>
                      <a:rPr lang="en-US" baseline="0" dirty="0"/>
                      <a:t> (</a:t>
                    </a:r>
                    <a:fld id="{66463A7F-8F61-4CC1-B712-741BFDD964EE}" type="PERCENTAGE">
                      <a:rPr lang="en-US" baseline="0" smtClean="0"/>
                      <a:pPr>
                        <a:defRPr>
                          <a:solidFill>
                            <a:schemeClr val="tx1"/>
                          </a:solidFill>
                        </a:defRPr>
                      </a:pPr>
                      <a:t>[PORCENTAGEM]</a:t>
                    </a:fld>
                    <a:r>
                      <a:rPr lang="en-US" baseline="0" dirty="0"/>
                      <a:t>)</a:t>
                    </a:r>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extLst>
                <c:ext xmlns:c15="http://schemas.microsoft.com/office/drawing/2012/chart" uri="{CE6537A1-D6FC-4f65-9D91-7224C49458BB}">
                  <c15:layout>
                    <c:manualLayout>
                      <c:w val="0.20395544279067002"/>
                      <c:h val="4.7310831398623868E-2"/>
                    </c:manualLayout>
                  </c15:layout>
                  <c15:dlblFieldTable/>
                  <c15:showDataLabelsRange val="0"/>
                </c:ext>
                <c:ext xmlns:c16="http://schemas.microsoft.com/office/drawing/2014/chart" uri="{C3380CC4-5D6E-409C-BE32-E72D297353CC}">
                  <c16:uniqueId val="{00000001-C92C-44D5-A295-E54F516BFF10}"/>
                </c:ext>
              </c:extLst>
            </c:dLbl>
            <c:dLbl>
              <c:idx val="2"/>
              <c:layout>
                <c:manualLayout>
                  <c:x val="-0.42829749868489619"/>
                  <c:y val="0.11517095970530733"/>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fld id="{EACA8C2D-3BEF-43D2-8E09-EEBD9AB7C4DB}" type="CATEGORYNAME">
                      <a:rPr lang="pt-BR" smtClean="0"/>
                      <a:pPr>
                        <a:defRPr>
                          <a:solidFill>
                            <a:schemeClr val="tx1"/>
                          </a:solidFill>
                        </a:defRPr>
                      </a:pPr>
                      <a:t>[NOME DA CATEGORIA]</a:t>
                    </a:fld>
                    <a:r>
                      <a:rPr lang="pt-BR" baseline="0" dirty="0"/>
                      <a:t>: </a:t>
                    </a:r>
                    <a:fld id="{D889CA47-255E-425A-9505-531D82251F2F}" type="VALUE">
                      <a:rPr lang="pt-BR" baseline="0" smtClean="0"/>
                      <a:pPr>
                        <a:defRPr>
                          <a:solidFill>
                            <a:schemeClr val="tx1"/>
                          </a:solidFill>
                        </a:defRPr>
                      </a:pPr>
                      <a:t>[VALOR]</a:t>
                    </a:fld>
                    <a:r>
                      <a:rPr lang="pt-BR" baseline="0" dirty="0"/>
                      <a:t> (</a:t>
                    </a:r>
                    <a:fld id="{FBD9B59D-516B-4695-9A2C-CC3FDD2722BB}" type="PERCENTAGE">
                      <a:rPr lang="pt-BR" baseline="0" smtClean="0"/>
                      <a:pPr>
                        <a:defRPr>
                          <a:solidFill>
                            <a:schemeClr val="tx1"/>
                          </a:solidFill>
                        </a:defRPr>
                      </a:pPr>
                      <a:t>[PORCENTAGEM]</a:t>
                    </a:fld>
                    <a:r>
                      <a:rPr lang="pt-BR" baseline="0" dirty="0"/>
                      <a:t>)</a:t>
                    </a:r>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extLst>
                <c:ext xmlns:c15="http://schemas.microsoft.com/office/drawing/2012/chart" uri="{CE6537A1-D6FC-4f65-9D91-7224C49458BB}">
                  <c15:layout>
                    <c:manualLayout>
                      <c:w val="0.23068810501625847"/>
                      <c:h val="6.009305218049648E-2"/>
                    </c:manualLayout>
                  </c15:layout>
                  <c15:dlblFieldTable/>
                  <c15:showDataLabelsRange val="0"/>
                </c:ext>
                <c:ext xmlns:c16="http://schemas.microsoft.com/office/drawing/2014/chart" uri="{C3380CC4-5D6E-409C-BE32-E72D297353CC}">
                  <c16:uniqueId val="{00000003-C92C-44D5-A295-E54F516BFF10}"/>
                </c:ext>
              </c:extLst>
            </c:dLbl>
            <c:dLbl>
              <c:idx val="3"/>
              <c:layout>
                <c:manualLayout>
                  <c:x val="-0.43768624336234091"/>
                  <c:y val="8.907250000958003E-2"/>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fld id="{9C94F33A-F0D2-449C-969D-8CD7F5B3CAC5}" type="CATEGORYNAME">
                      <a:rPr lang="pt-BR" smtClean="0"/>
                      <a:pPr>
                        <a:defRPr>
                          <a:solidFill>
                            <a:schemeClr val="tx1"/>
                          </a:solidFill>
                        </a:defRPr>
                      </a:pPr>
                      <a:t>[NOME DA CATEGORIA]</a:t>
                    </a:fld>
                    <a:r>
                      <a:rPr lang="pt-BR" baseline="0" dirty="0"/>
                      <a:t>: </a:t>
                    </a:r>
                    <a:fld id="{E50430C5-F2E0-4228-8B81-16A527FC0767}" type="VALUE">
                      <a:rPr lang="pt-BR" baseline="0" smtClean="0"/>
                      <a:pPr>
                        <a:defRPr>
                          <a:solidFill>
                            <a:schemeClr val="tx1"/>
                          </a:solidFill>
                        </a:defRPr>
                      </a:pPr>
                      <a:t>[VALOR]</a:t>
                    </a:fld>
                    <a:r>
                      <a:rPr lang="pt-BR" baseline="0" dirty="0"/>
                      <a:t> (</a:t>
                    </a:r>
                    <a:fld id="{76544BCF-D6F7-4D6F-9719-0D9CF91916F9}" type="PERCENTAGE">
                      <a:rPr lang="pt-BR" baseline="0" smtClean="0"/>
                      <a:pPr>
                        <a:defRPr>
                          <a:solidFill>
                            <a:schemeClr val="tx1"/>
                          </a:solidFill>
                        </a:defRPr>
                      </a:pPr>
                      <a:t>[PORCENTAGEM]</a:t>
                    </a:fld>
                    <a:r>
                      <a:rPr lang="pt-BR" baseline="0" dirty="0"/>
                      <a:t>)</a:t>
                    </a:r>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extLst>
                <c:ext xmlns:c15="http://schemas.microsoft.com/office/drawing/2012/chart" uri="{CE6537A1-D6FC-4f65-9D91-7224C49458BB}">
                  <c15:layout>
                    <c:manualLayout>
                      <c:w val="0.27271708285314483"/>
                      <c:h val="6.009305218049648E-2"/>
                    </c:manualLayout>
                  </c15:layout>
                  <c15:dlblFieldTable/>
                  <c15:showDataLabelsRange val="0"/>
                </c:ext>
                <c:ext xmlns:c16="http://schemas.microsoft.com/office/drawing/2014/chart" uri="{C3380CC4-5D6E-409C-BE32-E72D297353CC}">
                  <c16:uniqueId val="{00000004-C92C-44D5-A295-E54F516BFF10}"/>
                </c:ext>
              </c:extLst>
            </c:dLbl>
            <c:dLbl>
              <c:idx val="4"/>
              <c:layout>
                <c:manualLayout>
                  <c:x val="-0.46570163976382378"/>
                  <c:y val="0.10529217169380917"/>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fld id="{8CB49983-F5CB-4AEB-A0ED-74E1B8DA84E7}" type="CATEGORYNAME">
                      <a:rPr lang="pt-BR" smtClean="0"/>
                      <a:pPr>
                        <a:defRPr>
                          <a:solidFill>
                            <a:schemeClr val="tx1"/>
                          </a:solidFill>
                        </a:defRPr>
                      </a:pPr>
                      <a:t>[NOME DA CATEGORIA]</a:t>
                    </a:fld>
                    <a:r>
                      <a:rPr lang="pt-BR" baseline="0" dirty="0"/>
                      <a:t>: </a:t>
                    </a:r>
                    <a:fld id="{21F0A706-24D3-40F9-9111-8E4AAD758ACE}" type="VALUE">
                      <a:rPr lang="pt-BR" baseline="0" smtClean="0"/>
                      <a:pPr>
                        <a:defRPr>
                          <a:solidFill>
                            <a:schemeClr val="tx1"/>
                          </a:solidFill>
                        </a:defRPr>
                      </a:pPr>
                      <a:t>[VALOR]</a:t>
                    </a:fld>
                    <a:r>
                      <a:rPr lang="pt-BR" baseline="0" dirty="0"/>
                      <a:t> (</a:t>
                    </a:r>
                    <a:fld id="{9CACAF57-9806-4F15-8D2B-B16DB49FADD1}" type="PERCENTAGE">
                      <a:rPr lang="pt-BR" baseline="0" smtClean="0"/>
                      <a:pPr>
                        <a:defRPr>
                          <a:solidFill>
                            <a:schemeClr val="tx1"/>
                          </a:solidFill>
                        </a:defRPr>
                      </a:pPr>
                      <a:t>[PORCENTAGEM]</a:t>
                    </a:fld>
                    <a:r>
                      <a:rPr lang="pt-BR" baseline="0" dirty="0"/>
                      <a:t>)</a:t>
                    </a:r>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extLst>
                <c:ext xmlns:c15="http://schemas.microsoft.com/office/drawing/2012/chart" uri="{CE6537A1-D6FC-4f65-9D91-7224C49458BB}">
                  <c15:layout>
                    <c:manualLayout>
                      <c:w val="0.22621212118348183"/>
                      <c:h val="6.7045415354430926E-2"/>
                    </c:manualLayout>
                  </c15:layout>
                  <c15:dlblFieldTable/>
                  <c15:showDataLabelsRange val="0"/>
                </c:ext>
                <c:ext xmlns:c16="http://schemas.microsoft.com/office/drawing/2014/chart" uri="{C3380CC4-5D6E-409C-BE32-E72D297353CC}">
                  <c16:uniqueId val="{00000005-C92C-44D5-A295-E54F516BFF10}"/>
                </c:ext>
              </c:extLst>
            </c:dLbl>
            <c:dLbl>
              <c:idx val="5"/>
              <c:layout>
                <c:manualLayout>
                  <c:x val="-0.50451511088739598"/>
                  <c:y val="0.14911997862832599"/>
                </c:manualLayout>
              </c:layout>
              <c:tx>
                <c:rich>
                  <a:bodyPr/>
                  <a:lstStyle/>
                  <a:p>
                    <a:fld id="{DFD493DB-A32A-448A-A43D-86F08EC8E154}" type="CATEGORYNAME">
                      <a:rPr lang="en-US" smtClean="0"/>
                      <a:pPr/>
                      <a:t>[NOME DA CATEGORIA]</a:t>
                    </a:fld>
                    <a:r>
                      <a:rPr lang="en-US" dirty="0"/>
                      <a:t>:</a:t>
                    </a:r>
                    <a:r>
                      <a:rPr lang="en-US" baseline="0" dirty="0"/>
                      <a:t> </a:t>
                    </a:r>
                    <a:fld id="{8691B99B-4E14-4E3D-BCC8-A18954310512}" type="VALUE">
                      <a:rPr lang="en-US" baseline="0" smtClean="0"/>
                      <a:pPr/>
                      <a:t>[VALOR]</a:t>
                    </a:fld>
                    <a:r>
                      <a:rPr lang="en-US" baseline="0" dirty="0"/>
                      <a:t> (</a:t>
                    </a:r>
                    <a:fld id="{78E09EFC-7FB8-4D03-AC35-8677FF0B8D9A}" type="PERCENTAGE">
                      <a:rPr lang="en-US" baseline="0" smtClean="0"/>
                      <a:pPr/>
                      <a:t>[PORCENTAGEM]</a:t>
                    </a:fld>
                    <a:r>
                      <a:rPr lang="en-US" baseline="0" dirty="0"/>
                      <a:t>)</a:t>
                    </a:r>
                  </a:p>
                </c:rich>
              </c:tx>
              <c:showLegendKey val="1"/>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C92C-44D5-A295-E54F516BFF10}"/>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showLeaderLines val="0"/>
            <c:extLst>
              <c:ext xmlns:c15="http://schemas.microsoft.com/office/drawing/2012/chart" uri="{CE6537A1-D6FC-4f65-9D91-7224C49458BB}"/>
            </c:extLst>
          </c:dLbls>
          <c:cat>
            <c:strRef>
              <c:f>Planilha1!$A$2:$A$7</c:f>
              <c:strCache>
                <c:ptCount val="6"/>
                <c:pt idx="0">
                  <c:v>Crimes contra o patrimônio</c:v>
                </c:pt>
                <c:pt idx="1">
                  <c:v>Crimes de Drogas</c:v>
                </c:pt>
                <c:pt idx="2">
                  <c:v>Crimes contra a pessoa</c:v>
                </c:pt>
                <c:pt idx="3">
                  <c:v>Crimes de legislação específica</c:v>
                </c:pt>
                <c:pt idx="4">
                  <c:v>Crimes de cunho sexual</c:v>
                </c:pt>
                <c:pt idx="5">
                  <c:v>Outros</c:v>
                </c:pt>
              </c:strCache>
            </c:strRef>
          </c:cat>
          <c:val>
            <c:numRef>
              <c:f>Planilha1!$B$2:$B$7</c:f>
              <c:numCache>
                <c:formatCode>#,##0</c:formatCode>
                <c:ptCount val="6"/>
                <c:pt idx="0">
                  <c:v>327535</c:v>
                </c:pt>
                <c:pt idx="1">
                  <c:v>210409</c:v>
                </c:pt>
                <c:pt idx="2">
                  <c:v>91865</c:v>
                </c:pt>
                <c:pt idx="3">
                  <c:v>45509</c:v>
                </c:pt>
                <c:pt idx="4">
                  <c:v>32509</c:v>
                </c:pt>
                <c:pt idx="5">
                  <c:v>20376</c:v>
                </c:pt>
              </c:numCache>
            </c:numRef>
          </c:val>
          <c:extLst>
            <c:ext xmlns:c16="http://schemas.microsoft.com/office/drawing/2014/chart" uri="{C3380CC4-5D6E-409C-BE32-E72D297353CC}">
              <c16:uniqueId val="{00000000-C92C-44D5-A295-E54F516BFF10}"/>
            </c:ext>
          </c:extLst>
        </c:ser>
        <c:dLbls>
          <c:showLegendKey val="0"/>
          <c:showVal val="0"/>
          <c:showCatName val="1"/>
          <c:showSerName val="0"/>
          <c:showPercent val="1"/>
          <c:showBubbleSize val="0"/>
          <c:showLeaderLines val="0"/>
        </c:dLbls>
        <c:firstSliceAng val="11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tx1"/>
              </a:solidFill>
              <a:latin typeface="+mn-lt"/>
              <a:ea typeface="+mn-ea"/>
              <a:cs typeface="+mn-cs"/>
            </a:defRPr>
          </a:pPr>
          <a:endParaRPr lang="pt-BR"/>
        </a:p>
      </c:txPr>
    </c:title>
    <c:autoTitleDeleted val="0"/>
    <c:plotArea>
      <c:layout/>
      <c:doughnutChart>
        <c:varyColors val="1"/>
        <c:ser>
          <c:idx val="0"/>
          <c:order val="0"/>
          <c:tx>
            <c:strRef>
              <c:f>Planilha1!$B$1</c:f>
              <c:strCache>
                <c:ptCount val="1"/>
                <c:pt idx="0">
                  <c:v>Incidência por Tipo Penal</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2-C92C-44D5-A295-E54F516BFF10}"/>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C92C-44D5-A295-E54F516BFF10}"/>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C92C-44D5-A295-E54F516BFF10}"/>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4-C92C-44D5-A295-E54F516BFF10}"/>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C92C-44D5-A295-E54F516BFF10}"/>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6-C92C-44D5-A295-E54F516BFF10}"/>
              </c:ext>
            </c:extLst>
          </c:dPt>
          <c:dLbls>
            <c:dLbl>
              <c:idx val="0"/>
              <c:layout>
                <c:manualLayout>
                  <c:x val="-0.33577500960692053"/>
                  <c:y val="-0.56027630443029763"/>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fld id="{B3205B22-858E-4976-AD49-83064BA6F400}" type="CATEGORYNAME">
                      <a:rPr lang="pt-BR" smtClean="0"/>
                      <a:pPr>
                        <a:defRPr>
                          <a:solidFill>
                            <a:schemeClr val="tx1"/>
                          </a:solidFill>
                        </a:defRPr>
                      </a:pPr>
                      <a:t>[NOME DA CATEGORIA]</a:t>
                    </a:fld>
                    <a:r>
                      <a:rPr lang="pt-BR" dirty="0"/>
                      <a:t>:</a:t>
                    </a:r>
                    <a:r>
                      <a:rPr lang="pt-BR" baseline="0" dirty="0"/>
                      <a:t> </a:t>
                    </a:r>
                    <a:fld id="{4D1A6B9F-D139-4304-B8E3-DC290C1DE8C3}" type="VALUE">
                      <a:rPr lang="pt-BR" baseline="0" smtClean="0"/>
                      <a:pPr>
                        <a:defRPr>
                          <a:solidFill>
                            <a:schemeClr val="tx1"/>
                          </a:solidFill>
                        </a:defRPr>
                      </a:pPr>
                      <a:t>[VALOR]</a:t>
                    </a:fld>
                    <a:r>
                      <a:rPr lang="pt-BR" baseline="0" dirty="0"/>
                      <a:t> (</a:t>
                    </a:r>
                    <a:fld id="{C33BBDD0-D093-411A-9215-EEF8BF199E5E}" type="PERCENTAGE">
                      <a:rPr lang="pt-BR" baseline="0" smtClean="0"/>
                      <a:pPr>
                        <a:defRPr>
                          <a:solidFill>
                            <a:schemeClr val="tx1"/>
                          </a:solidFill>
                        </a:defRPr>
                      </a:pPr>
                      <a:t>[PORCENTAGEM]</a:t>
                    </a:fld>
                    <a:r>
                      <a:rPr lang="pt-BR" baseline="0" dirty="0"/>
                      <a:t>)</a:t>
                    </a:r>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extLst>
                <c:ext xmlns:c15="http://schemas.microsoft.com/office/drawing/2012/chart" uri="{CE6537A1-D6FC-4f65-9D91-7224C49458BB}">
                  <c15:layout>
                    <c:manualLayout>
                      <c:w val="0.26725640147911606"/>
                      <c:h val="7.3997778528365352E-2"/>
                    </c:manualLayout>
                  </c15:layout>
                  <c15:dlblFieldTable/>
                  <c15:showDataLabelsRange val="0"/>
                </c:ext>
                <c:ext xmlns:c16="http://schemas.microsoft.com/office/drawing/2014/chart" uri="{C3380CC4-5D6E-409C-BE32-E72D297353CC}">
                  <c16:uniqueId val="{00000002-C92C-44D5-A295-E54F516BFF10}"/>
                </c:ext>
              </c:extLst>
            </c:dLbl>
            <c:dLbl>
              <c:idx val="1"/>
              <c:layout>
                <c:manualLayout>
                  <c:x val="-0.33134812361200555"/>
                  <c:y val="5.9130669939569183E-3"/>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fld id="{539F9B85-A982-4B82-ADD2-0BB3CA1FCA89}" type="CATEGORYNAME">
                      <a:rPr lang="en-US" smtClean="0"/>
                      <a:pPr>
                        <a:defRPr>
                          <a:solidFill>
                            <a:schemeClr val="tx1"/>
                          </a:solidFill>
                        </a:defRPr>
                      </a:pPr>
                      <a:t>[NOME DA CATEGORIA]</a:t>
                    </a:fld>
                    <a:r>
                      <a:rPr lang="en-US" dirty="0"/>
                      <a:t>:</a:t>
                    </a:r>
                    <a:r>
                      <a:rPr lang="en-US" baseline="0" dirty="0"/>
                      <a:t> </a:t>
                    </a:r>
                    <a:fld id="{278F0FA1-78B3-4B53-8D77-E5A8F8741274}" type="VALUE">
                      <a:rPr lang="en-US" baseline="0" smtClean="0"/>
                      <a:pPr>
                        <a:defRPr>
                          <a:solidFill>
                            <a:schemeClr val="tx1"/>
                          </a:solidFill>
                        </a:defRPr>
                      </a:pPr>
                      <a:t>[VALOR]</a:t>
                    </a:fld>
                    <a:r>
                      <a:rPr lang="en-US" baseline="0" dirty="0"/>
                      <a:t> (</a:t>
                    </a:r>
                    <a:fld id="{66463A7F-8F61-4CC1-B712-741BFDD964EE}" type="PERCENTAGE">
                      <a:rPr lang="en-US" baseline="0" smtClean="0"/>
                      <a:pPr>
                        <a:defRPr>
                          <a:solidFill>
                            <a:schemeClr val="tx1"/>
                          </a:solidFill>
                        </a:defRPr>
                      </a:pPr>
                      <a:t>[PORCENTAGEM]</a:t>
                    </a:fld>
                    <a:r>
                      <a:rPr lang="en-US" baseline="0" dirty="0"/>
                      <a:t>)</a:t>
                    </a:r>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extLst>
                <c:ext xmlns:c15="http://schemas.microsoft.com/office/drawing/2012/chart" uri="{CE6537A1-D6FC-4f65-9D91-7224C49458BB}">
                  <c15:layout>
                    <c:manualLayout>
                      <c:w val="0.20395544279067002"/>
                      <c:h val="4.7310831398623868E-2"/>
                    </c:manualLayout>
                  </c15:layout>
                  <c15:dlblFieldTable/>
                  <c15:showDataLabelsRange val="0"/>
                </c:ext>
                <c:ext xmlns:c16="http://schemas.microsoft.com/office/drawing/2014/chart" uri="{C3380CC4-5D6E-409C-BE32-E72D297353CC}">
                  <c16:uniqueId val="{00000001-C92C-44D5-A295-E54F516BFF10}"/>
                </c:ext>
              </c:extLst>
            </c:dLbl>
            <c:dLbl>
              <c:idx val="2"/>
              <c:layout>
                <c:manualLayout>
                  <c:x val="-0.42829749868489619"/>
                  <c:y val="0.11517095970530733"/>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fld id="{EACA8C2D-3BEF-43D2-8E09-EEBD9AB7C4DB}" type="CATEGORYNAME">
                      <a:rPr lang="pt-BR" smtClean="0"/>
                      <a:pPr>
                        <a:defRPr>
                          <a:solidFill>
                            <a:schemeClr val="tx1"/>
                          </a:solidFill>
                        </a:defRPr>
                      </a:pPr>
                      <a:t>[NOME DA CATEGORIA]</a:t>
                    </a:fld>
                    <a:r>
                      <a:rPr lang="pt-BR" baseline="0" dirty="0"/>
                      <a:t>: </a:t>
                    </a:r>
                    <a:fld id="{D889CA47-255E-425A-9505-531D82251F2F}" type="VALUE">
                      <a:rPr lang="pt-BR" baseline="0" smtClean="0"/>
                      <a:pPr>
                        <a:defRPr>
                          <a:solidFill>
                            <a:schemeClr val="tx1"/>
                          </a:solidFill>
                        </a:defRPr>
                      </a:pPr>
                      <a:t>[VALOR]</a:t>
                    </a:fld>
                    <a:r>
                      <a:rPr lang="pt-BR" baseline="0" dirty="0"/>
                      <a:t> (</a:t>
                    </a:r>
                    <a:fld id="{FBD9B59D-516B-4695-9A2C-CC3FDD2722BB}" type="PERCENTAGE">
                      <a:rPr lang="pt-BR" baseline="0" smtClean="0"/>
                      <a:pPr>
                        <a:defRPr>
                          <a:solidFill>
                            <a:schemeClr val="tx1"/>
                          </a:solidFill>
                        </a:defRPr>
                      </a:pPr>
                      <a:t>[PORCENTAGEM]</a:t>
                    </a:fld>
                    <a:r>
                      <a:rPr lang="pt-BR" baseline="0" dirty="0"/>
                      <a:t>)</a:t>
                    </a:r>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extLst>
                <c:ext xmlns:c15="http://schemas.microsoft.com/office/drawing/2012/chart" uri="{CE6537A1-D6FC-4f65-9D91-7224C49458BB}">
                  <c15:layout>
                    <c:manualLayout>
                      <c:w val="0.23068810501625847"/>
                      <c:h val="6.009305218049648E-2"/>
                    </c:manualLayout>
                  </c15:layout>
                  <c15:dlblFieldTable/>
                  <c15:showDataLabelsRange val="0"/>
                </c:ext>
                <c:ext xmlns:c16="http://schemas.microsoft.com/office/drawing/2014/chart" uri="{C3380CC4-5D6E-409C-BE32-E72D297353CC}">
                  <c16:uniqueId val="{00000003-C92C-44D5-A295-E54F516BFF10}"/>
                </c:ext>
              </c:extLst>
            </c:dLbl>
            <c:dLbl>
              <c:idx val="3"/>
              <c:layout>
                <c:manualLayout>
                  <c:x val="-0.43768624336234091"/>
                  <c:y val="8.907250000958003E-2"/>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fld id="{9C94F33A-F0D2-449C-969D-8CD7F5B3CAC5}" type="CATEGORYNAME">
                      <a:rPr lang="pt-BR" smtClean="0"/>
                      <a:pPr>
                        <a:defRPr>
                          <a:solidFill>
                            <a:schemeClr val="tx1"/>
                          </a:solidFill>
                        </a:defRPr>
                      </a:pPr>
                      <a:t>[NOME DA CATEGORIA]</a:t>
                    </a:fld>
                    <a:r>
                      <a:rPr lang="pt-BR" baseline="0" dirty="0"/>
                      <a:t>: </a:t>
                    </a:r>
                    <a:fld id="{E50430C5-F2E0-4228-8B81-16A527FC0767}" type="VALUE">
                      <a:rPr lang="pt-BR" baseline="0" smtClean="0"/>
                      <a:pPr>
                        <a:defRPr>
                          <a:solidFill>
                            <a:schemeClr val="tx1"/>
                          </a:solidFill>
                        </a:defRPr>
                      </a:pPr>
                      <a:t>[VALOR]</a:t>
                    </a:fld>
                    <a:r>
                      <a:rPr lang="pt-BR" baseline="0" dirty="0"/>
                      <a:t> (</a:t>
                    </a:r>
                    <a:fld id="{76544BCF-D6F7-4D6F-9719-0D9CF91916F9}" type="PERCENTAGE">
                      <a:rPr lang="pt-BR" baseline="0" smtClean="0"/>
                      <a:pPr>
                        <a:defRPr>
                          <a:solidFill>
                            <a:schemeClr val="tx1"/>
                          </a:solidFill>
                        </a:defRPr>
                      </a:pPr>
                      <a:t>[PORCENTAGEM]</a:t>
                    </a:fld>
                    <a:r>
                      <a:rPr lang="pt-BR" baseline="0" dirty="0"/>
                      <a:t>)</a:t>
                    </a:r>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extLst>
                <c:ext xmlns:c15="http://schemas.microsoft.com/office/drawing/2012/chart" uri="{CE6537A1-D6FC-4f65-9D91-7224C49458BB}">
                  <c15:layout>
                    <c:manualLayout>
                      <c:w val="0.27271708285314483"/>
                      <c:h val="6.009305218049648E-2"/>
                    </c:manualLayout>
                  </c15:layout>
                  <c15:dlblFieldTable/>
                  <c15:showDataLabelsRange val="0"/>
                </c:ext>
                <c:ext xmlns:c16="http://schemas.microsoft.com/office/drawing/2014/chart" uri="{C3380CC4-5D6E-409C-BE32-E72D297353CC}">
                  <c16:uniqueId val="{00000004-C92C-44D5-A295-E54F516BFF10}"/>
                </c:ext>
              </c:extLst>
            </c:dLbl>
            <c:dLbl>
              <c:idx val="4"/>
              <c:layout>
                <c:manualLayout>
                  <c:x val="-0.46570163976382378"/>
                  <c:y val="0.10529217169380917"/>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fld id="{8CB49983-F5CB-4AEB-A0ED-74E1B8DA84E7}" type="CATEGORYNAME">
                      <a:rPr lang="pt-BR" smtClean="0"/>
                      <a:pPr>
                        <a:defRPr>
                          <a:solidFill>
                            <a:schemeClr val="tx1"/>
                          </a:solidFill>
                        </a:defRPr>
                      </a:pPr>
                      <a:t>[NOME DA CATEGORIA]</a:t>
                    </a:fld>
                    <a:r>
                      <a:rPr lang="pt-BR" baseline="0" dirty="0"/>
                      <a:t>: </a:t>
                    </a:r>
                    <a:fld id="{21F0A706-24D3-40F9-9111-8E4AAD758ACE}" type="VALUE">
                      <a:rPr lang="pt-BR" baseline="0" smtClean="0"/>
                      <a:pPr>
                        <a:defRPr>
                          <a:solidFill>
                            <a:schemeClr val="tx1"/>
                          </a:solidFill>
                        </a:defRPr>
                      </a:pPr>
                      <a:t>[VALOR]</a:t>
                    </a:fld>
                    <a:r>
                      <a:rPr lang="pt-BR" baseline="0" dirty="0"/>
                      <a:t> (</a:t>
                    </a:r>
                    <a:fld id="{9CACAF57-9806-4F15-8D2B-B16DB49FADD1}" type="PERCENTAGE">
                      <a:rPr lang="pt-BR" baseline="0" smtClean="0"/>
                      <a:pPr>
                        <a:defRPr>
                          <a:solidFill>
                            <a:schemeClr val="tx1"/>
                          </a:solidFill>
                        </a:defRPr>
                      </a:pPr>
                      <a:t>[PORCENTAGEM]</a:t>
                    </a:fld>
                    <a:r>
                      <a:rPr lang="pt-BR" baseline="0" dirty="0"/>
                      <a:t>)</a:t>
                    </a:r>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extLst>
                <c:ext xmlns:c15="http://schemas.microsoft.com/office/drawing/2012/chart" uri="{CE6537A1-D6FC-4f65-9D91-7224C49458BB}">
                  <c15:layout>
                    <c:manualLayout>
                      <c:w val="0.22621212118348183"/>
                      <c:h val="6.7045415354430926E-2"/>
                    </c:manualLayout>
                  </c15:layout>
                  <c15:dlblFieldTable/>
                  <c15:showDataLabelsRange val="0"/>
                </c:ext>
                <c:ext xmlns:c16="http://schemas.microsoft.com/office/drawing/2014/chart" uri="{C3380CC4-5D6E-409C-BE32-E72D297353CC}">
                  <c16:uniqueId val="{00000005-C92C-44D5-A295-E54F516BFF10}"/>
                </c:ext>
              </c:extLst>
            </c:dLbl>
            <c:dLbl>
              <c:idx val="5"/>
              <c:layout>
                <c:manualLayout>
                  <c:x val="-0.50451511088739598"/>
                  <c:y val="0.14911997862832599"/>
                </c:manualLayout>
              </c:layout>
              <c:tx>
                <c:rich>
                  <a:bodyPr/>
                  <a:lstStyle/>
                  <a:p>
                    <a:fld id="{DFD493DB-A32A-448A-A43D-86F08EC8E154}" type="CATEGORYNAME">
                      <a:rPr lang="en-US" smtClean="0"/>
                      <a:pPr/>
                      <a:t>[NOME DA CATEGORIA]</a:t>
                    </a:fld>
                    <a:r>
                      <a:rPr lang="en-US" dirty="0"/>
                      <a:t>:</a:t>
                    </a:r>
                    <a:r>
                      <a:rPr lang="en-US" baseline="0" dirty="0"/>
                      <a:t> </a:t>
                    </a:r>
                    <a:fld id="{8691B99B-4E14-4E3D-BCC8-A18954310512}" type="VALUE">
                      <a:rPr lang="en-US" baseline="0" smtClean="0"/>
                      <a:pPr/>
                      <a:t>[VALOR]</a:t>
                    </a:fld>
                    <a:r>
                      <a:rPr lang="en-US" baseline="0" dirty="0"/>
                      <a:t> (</a:t>
                    </a:r>
                    <a:fld id="{78E09EFC-7FB8-4D03-AC35-8677FF0B8D9A}" type="PERCENTAGE">
                      <a:rPr lang="en-US" baseline="0" smtClean="0"/>
                      <a:pPr/>
                      <a:t>[PORCENTAGEM]</a:t>
                    </a:fld>
                    <a:r>
                      <a:rPr lang="en-US" baseline="0" dirty="0"/>
                      <a:t>)</a:t>
                    </a:r>
                  </a:p>
                </c:rich>
              </c:tx>
              <c:showLegendKey val="1"/>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C92C-44D5-A295-E54F516BFF10}"/>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pt-BR"/>
              </a:p>
            </c:txPr>
            <c:showLegendKey val="1"/>
            <c:showVal val="1"/>
            <c:showCatName val="1"/>
            <c:showSerName val="0"/>
            <c:showPercent val="1"/>
            <c:showBubbleSize val="0"/>
            <c:showLeaderLines val="0"/>
            <c:extLst>
              <c:ext xmlns:c15="http://schemas.microsoft.com/office/drawing/2012/chart" uri="{CE6537A1-D6FC-4f65-9D91-7224C49458BB}"/>
            </c:extLst>
          </c:dLbls>
          <c:cat>
            <c:strRef>
              <c:f>Planilha1!$A$2:$A$7</c:f>
              <c:strCache>
                <c:ptCount val="6"/>
                <c:pt idx="0">
                  <c:v>Crimes contra o patrimônio</c:v>
                </c:pt>
                <c:pt idx="1">
                  <c:v>Crimes de Drogas</c:v>
                </c:pt>
                <c:pt idx="2">
                  <c:v>Crimes contra a pessoa</c:v>
                </c:pt>
                <c:pt idx="3">
                  <c:v>Crimes de legislação específica</c:v>
                </c:pt>
                <c:pt idx="4">
                  <c:v>Crimes de cunho sexual</c:v>
                </c:pt>
                <c:pt idx="5">
                  <c:v>Outros</c:v>
                </c:pt>
              </c:strCache>
            </c:strRef>
          </c:cat>
          <c:val>
            <c:numRef>
              <c:f>Planilha1!$B$2:$B$7</c:f>
              <c:numCache>
                <c:formatCode>#,##0</c:formatCode>
                <c:ptCount val="6"/>
                <c:pt idx="0">
                  <c:v>327535</c:v>
                </c:pt>
                <c:pt idx="1">
                  <c:v>210409</c:v>
                </c:pt>
                <c:pt idx="2">
                  <c:v>91865</c:v>
                </c:pt>
                <c:pt idx="3">
                  <c:v>45509</c:v>
                </c:pt>
                <c:pt idx="4">
                  <c:v>32509</c:v>
                </c:pt>
                <c:pt idx="5">
                  <c:v>20376</c:v>
                </c:pt>
              </c:numCache>
            </c:numRef>
          </c:val>
          <c:extLst>
            <c:ext xmlns:c16="http://schemas.microsoft.com/office/drawing/2014/chart" uri="{C3380CC4-5D6E-409C-BE32-E72D297353CC}">
              <c16:uniqueId val="{00000000-C92C-44D5-A295-E54F516BFF10}"/>
            </c:ext>
          </c:extLst>
        </c:ser>
        <c:dLbls>
          <c:showLegendKey val="0"/>
          <c:showVal val="0"/>
          <c:showCatName val="1"/>
          <c:showSerName val="0"/>
          <c:showPercent val="1"/>
          <c:showBubbleSize val="0"/>
          <c:showLeaderLines val="0"/>
        </c:dLbls>
        <c:firstSliceAng val="11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AE4FF99A-3F70-4CF3-AEB3-F7DC46AD49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C08BF84A-E77A-4DEC-9EAC-D5E1B003DF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CF8456-A0B9-4BBD-8D9D-84FB37D23B1D}" type="datetimeFigureOut">
              <a:rPr lang="pt-BR" smtClean="0"/>
              <a:t>16/03/2020</a:t>
            </a:fld>
            <a:endParaRPr lang="pt-BR"/>
          </a:p>
        </p:txBody>
      </p:sp>
      <p:sp>
        <p:nvSpPr>
          <p:cNvPr id="4" name="Espaço Reservado para Rodapé 3">
            <a:extLst>
              <a:ext uri="{FF2B5EF4-FFF2-40B4-BE49-F238E27FC236}">
                <a16:creationId xmlns:a16="http://schemas.microsoft.com/office/drawing/2014/main" id="{3969A68C-4932-4E0C-80D4-E8C0A872C3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E7C05DDB-6C11-497D-97B7-B2BA059BC3F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02F427-0F65-4C05-BE76-0DDE6F8FAEF7}" type="slidenum">
              <a:rPr lang="pt-BR" smtClean="0"/>
              <a:t>‹nº›</a:t>
            </a:fld>
            <a:endParaRPr lang="pt-BR"/>
          </a:p>
        </p:txBody>
      </p:sp>
    </p:spTree>
    <p:extLst>
      <p:ext uri="{BB962C8B-B14F-4D97-AF65-F5344CB8AC3E}">
        <p14:creationId xmlns:p14="http://schemas.microsoft.com/office/powerpoint/2010/main" val="955983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985AC-471A-44D1-B3C0-A09B3FFCFFB5}" type="datetimeFigureOut">
              <a:rPr lang="pt-BR" smtClean="0"/>
              <a:t>16/03/2020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98312-9601-436F-AE53-87068D9BF3B6}" type="slidenum">
              <a:rPr lang="pt-BR" smtClean="0"/>
              <a:t>‹nº›</a:t>
            </a:fld>
            <a:endParaRPr lang="pt-BR"/>
          </a:p>
        </p:txBody>
      </p:sp>
    </p:spTree>
    <p:extLst>
      <p:ext uri="{BB962C8B-B14F-4D97-AF65-F5344CB8AC3E}">
        <p14:creationId xmlns:p14="http://schemas.microsoft.com/office/powerpoint/2010/main" val="89160387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Boa tarde a todos. Para quem não me conhece, eu sou o Alexandre... A Carla Medeiros é a minha orientadora aqui do departamento e o Adilson é o meu coorientador da UDESC de Ibirama. Juntos, nós estamos trabalhando em uma tecnologia educacional no combate à Violência Sexual Infantil.</a:t>
            </a:r>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1</a:t>
            </a:fld>
            <a:endParaRPr lang="pt-BR"/>
          </a:p>
        </p:txBody>
      </p:sp>
    </p:spTree>
    <p:extLst>
      <p:ext uri="{BB962C8B-B14F-4D97-AF65-F5344CB8AC3E}">
        <p14:creationId xmlns:p14="http://schemas.microsoft.com/office/powerpoint/2010/main" val="111469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É por isso, que estamos desenvolvendo um jogo educacional chamado de ‘Infância Segura’. </a:t>
            </a:r>
            <a:r>
              <a:rPr lang="pt-BR" sz="1200" kern="1200" dirty="0">
                <a:solidFill>
                  <a:schemeClr val="tx1"/>
                </a:solidFill>
                <a:effectLst/>
                <a:latin typeface="+mn-lt"/>
                <a:ea typeface="+mn-ea"/>
                <a:cs typeface="+mn-cs"/>
              </a:rPr>
              <a:t>E na verdade não é só o jogo, mais também, uma ferramenta de suporte pedagógica para professores e educadores. </a:t>
            </a:r>
          </a:p>
          <a:p>
            <a:endParaRPr lang="pt-BR" dirty="0"/>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10</a:t>
            </a:fld>
            <a:endParaRPr lang="pt-BR"/>
          </a:p>
        </p:txBody>
      </p:sp>
    </p:spTree>
    <p:extLst>
      <p:ext uri="{BB962C8B-B14F-4D97-AF65-F5344CB8AC3E}">
        <p14:creationId xmlns:p14="http://schemas.microsoft.com/office/powerpoint/2010/main" val="3312578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Falando um pouco do jogo. É importante destacar que todos os ensinamentos e conteúdos abordados no jogo, estão em conformidade com as orientações técnicas internacionais de educação em sexualidade, publicadas pela UNESCO. Nesse sentido, o jogo inicialmente instrui as crianças sobre as partes do corpo. Posteriormente o jogo educa os menores apontando quais partes do corpo são íntimas, para por fim, o jogo lecionar sobre os tipos de toques, dando exemplos de toques bons e toques ruins no corpo. Essa é apenas uma das fases do jogo, em outras fases, as crianças aprendem assuntos como o DISQUE 100: canal de denúncias do ministérios da saúde.</a:t>
            </a:r>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11</a:t>
            </a:fld>
            <a:endParaRPr lang="pt-BR"/>
          </a:p>
        </p:txBody>
      </p:sp>
    </p:spTree>
    <p:extLst>
      <p:ext uri="{BB962C8B-B14F-4D97-AF65-F5344CB8AC3E}">
        <p14:creationId xmlns:p14="http://schemas.microsoft.com/office/powerpoint/2010/main" val="2144177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Do outro lado disso tudo, encontra-se uma ferramenta de suporte pedagógica para professores e educadores, que nada mais é que um Learning </a:t>
            </a:r>
            <a:r>
              <a:rPr lang="pt-BR" sz="1200" kern="1200" dirty="0" err="1">
                <a:solidFill>
                  <a:schemeClr val="tx1"/>
                </a:solidFill>
                <a:effectLst/>
                <a:latin typeface="+mn-lt"/>
                <a:ea typeface="+mn-ea"/>
                <a:cs typeface="+mn-cs"/>
              </a:rPr>
              <a:t>Analytic</a:t>
            </a:r>
            <a:r>
              <a:rPr lang="pt-BR" sz="1200" kern="1200" dirty="0">
                <a:solidFill>
                  <a:schemeClr val="tx1"/>
                </a:solidFill>
                <a:effectLst/>
                <a:latin typeface="+mn-lt"/>
                <a:ea typeface="+mn-ea"/>
                <a:cs typeface="+mn-cs"/>
              </a:rPr>
              <a:t> (LA), um pouco similar ao SIGA. Nessa ferramenta, os professores podem gerenciar turmas, gerencias os alunos, acessar matérias de apoio e várias outras coisas. </a:t>
            </a:r>
            <a:endParaRPr lang="pt-BR" dirty="0"/>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12</a:t>
            </a:fld>
            <a:endParaRPr lang="pt-BR"/>
          </a:p>
        </p:txBody>
      </p:sp>
    </p:spTree>
    <p:extLst>
      <p:ext uri="{BB962C8B-B14F-4D97-AF65-F5344CB8AC3E}">
        <p14:creationId xmlns:p14="http://schemas.microsoft.com/office/powerpoint/2010/main" val="2263476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essa no geral, é a Tecnologia Educacional que estou desenvolvendo. Ainda existe muito para ser desenvolvido, já foram realizados testes com crianças, constatando alguns problemas no jogo. Também foram encontrados problemas de usabilidade na plataforma de apoio ao professor. Mas isso tudo não impediu que o trabalho fosse aceito no Simpósio Brasileiro de Sistemas Colaborativos e não impediu de ganhar o certificado de melhor ‘trabalho apresentado’ no COLBEDUCA. </a:t>
            </a:r>
          </a:p>
          <a:p>
            <a:endParaRPr lang="pt-BR" dirty="0"/>
          </a:p>
          <a:p>
            <a:r>
              <a:rPr lang="pt-BR" sz="1200" kern="1200" dirty="0">
                <a:solidFill>
                  <a:schemeClr val="tx1"/>
                </a:solidFill>
                <a:effectLst/>
                <a:latin typeface="+mn-lt"/>
                <a:ea typeface="+mn-ea"/>
                <a:cs typeface="+mn-cs"/>
              </a:rPr>
              <a:t>Sendo assim, eu espero que essa curta apresentação, tenha conseguido explicar o que estou desenvolvendo e a gravidade do problema que estou tentando tratar. </a:t>
            </a:r>
            <a:endParaRPr lang="pt-BR" dirty="0"/>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13</a:t>
            </a:fld>
            <a:endParaRPr lang="pt-BR"/>
          </a:p>
        </p:txBody>
      </p:sp>
    </p:spTree>
    <p:extLst>
      <p:ext uri="{BB962C8B-B14F-4D97-AF65-F5344CB8AC3E}">
        <p14:creationId xmlns:p14="http://schemas.microsoft.com/office/powerpoint/2010/main" val="3435474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Um professor disse uma vez: “Jogos são coisa séria, por que são drogas”. </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E assim, como médicos hoje em dia recomendam remédios, DROGAS, para pacientes tratarem ou prevenirem determinado tipo de problema, eu acredito que em um futuro próximo, jogos serão recomendados a crianças para a prevenção e combate à violência sexual infantil. </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Muito OBRIGADO!</a:t>
            </a:r>
          </a:p>
          <a:p>
            <a:endParaRPr lang="pt-BR" dirty="0"/>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14</a:t>
            </a:fld>
            <a:endParaRPr lang="pt-BR"/>
          </a:p>
        </p:txBody>
      </p:sp>
    </p:spTree>
    <p:extLst>
      <p:ext uri="{BB962C8B-B14F-4D97-AF65-F5344CB8AC3E}">
        <p14:creationId xmlns:p14="http://schemas.microsoft.com/office/powerpoint/2010/main" val="203785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15</a:t>
            </a:fld>
            <a:endParaRPr lang="pt-BR"/>
          </a:p>
        </p:txBody>
      </p:sp>
    </p:spTree>
    <p:extLst>
      <p:ext uri="{BB962C8B-B14F-4D97-AF65-F5344CB8AC3E}">
        <p14:creationId xmlns:p14="http://schemas.microsoft.com/office/powerpoint/2010/main" val="494288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Eu agradeço imensamente a eles pela oportunidade no combate a esse problema, porém, gostaria de agradecer acima de tudo ao financiamento da CAPES. O qual me permite dedicação total para abordar esse tema tão sensível e delicado.</a:t>
            </a:r>
          </a:p>
          <a:p>
            <a:endParaRPr lang="pt-BR" dirty="0"/>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2</a:t>
            </a:fld>
            <a:endParaRPr lang="pt-BR"/>
          </a:p>
        </p:txBody>
      </p:sp>
    </p:spTree>
    <p:extLst>
      <p:ext uri="{BB962C8B-B14F-4D97-AF65-F5344CB8AC3E}">
        <p14:creationId xmlns:p14="http://schemas.microsoft.com/office/powerpoint/2010/main" val="410588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Notoriamente para essa apresentação, eu preciso explicar sobre o problema que estou tratando, revelando não apenas sua gravidade e suas consequências, mas também suas causas. Para então, adentrar nas possíveis estratégias de solução do problema. </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Sendo uma destas soluções, a solução tecnológica educacional na qual estou trabalhando. </a:t>
            </a:r>
            <a:endParaRPr lang="pt-BR" dirty="0"/>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3</a:t>
            </a:fld>
            <a:endParaRPr lang="pt-BR"/>
          </a:p>
        </p:txBody>
      </p:sp>
    </p:spTree>
    <p:extLst>
      <p:ext uri="{BB962C8B-B14F-4D97-AF65-F5344CB8AC3E}">
        <p14:creationId xmlns:p14="http://schemas.microsoft.com/office/powerpoint/2010/main" val="3385381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Falando sobre o problema, olhando apenas para os índices de criminosos no brasil, os dados indicam que os crimes de cunho sexual são o quinto tipo de crime com maior incidência no Brasil. </a:t>
            </a:r>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4</a:t>
            </a:fld>
            <a:endParaRPr lang="pt-BR"/>
          </a:p>
        </p:txBody>
      </p:sp>
    </p:spTree>
    <p:extLst>
      <p:ext uri="{BB962C8B-B14F-4D97-AF65-F5344CB8AC3E}">
        <p14:creationId xmlns:p14="http://schemas.microsoft.com/office/powerpoint/2010/main" val="147648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Porém esses dados trazem uma triste realidade, revelando que mais de 70% das vítimas dos crimes de cunho sexual são menores de idade. E é aqui que se encontra o verdadeiro problema, pois as sequelas físicas e psicológicas deixadas nas vítimas, podem ser permanentes em alguns casos. Com as crianças crescendo, e se tornando adultos abalados, drogados, depressivos, alcoólatras etc.</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O que quero destacar aqui, é que o problema de violência sexual no Brasil, é na verdade, (majoritariamente) um problema de violência sexual infantil. </a:t>
            </a:r>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5</a:t>
            </a:fld>
            <a:endParaRPr lang="pt-BR"/>
          </a:p>
        </p:txBody>
      </p:sp>
    </p:spTree>
    <p:extLst>
      <p:ext uri="{BB962C8B-B14F-4D97-AF65-F5344CB8AC3E}">
        <p14:creationId xmlns:p14="http://schemas.microsoft.com/office/powerpoint/2010/main" val="3356992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Isso se devem principalmente pelo fato de as crianças serem, na maioria das vezes, alvos fáceis. Crianças de modo geral, não sabem como se defender, quais atitudes tomar e nem a quem recorrer.</a:t>
            </a:r>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6</a:t>
            </a:fld>
            <a:endParaRPr lang="pt-BR"/>
          </a:p>
        </p:txBody>
      </p:sp>
    </p:spTree>
    <p:extLst>
      <p:ext uri="{BB962C8B-B14F-4D97-AF65-F5344CB8AC3E}">
        <p14:creationId xmlns:p14="http://schemas.microsoft.com/office/powerpoint/2010/main" val="3140430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Nesse sentido, a solução para esse problema seria logicamente, instruir e capacitar as crianças de modo a preveni-las do abuso sexual infantil.</a:t>
            </a:r>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7</a:t>
            </a:fld>
            <a:endParaRPr lang="pt-BR"/>
          </a:p>
        </p:txBody>
      </p:sp>
    </p:spTree>
    <p:extLst>
      <p:ext uri="{BB962C8B-B14F-4D97-AF65-F5344CB8AC3E}">
        <p14:creationId xmlns:p14="http://schemas.microsoft.com/office/powerpoint/2010/main" val="882487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Para isso, existem inúmeras estratégias, sendo as três principais: Dar aulas (PROERD), fornecer livros e outros matérias (não distribuído KIT GAY), ou submeter as crianças a jogos educativos.</a:t>
            </a:r>
          </a:p>
          <a:p>
            <a:endParaRPr lang="pt-BR" dirty="0"/>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8</a:t>
            </a:fld>
            <a:endParaRPr lang="pt-BR"/>
          </a:p>
        </p:txBody>
      </p:sp>
    </p:spTree>
    <p:extLst>
      <p:ext uri="{BB962C8B-B14F-4D97-AF65-F5344CB8AC3E}">
        <p14:creationId xmlns:p14="http://schemas.microsoft.com/office/powerpoint/2010/main" val="516677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essa, foi a abordagem escolhida por mim e pelo meus orientadores. Até porque nós somos programadores, nós sabemos programar, criar sites, sistemas e jogos. Formular e desenvolver materiais didático-pedagógicos não é uma de nossas perícias de formação. </a:t>
            </a:r>
          </a:p>
        </p:txBody>
      </p:sp>
      <p:sp>
        <p:nvSpPr>
          <p:cNvPr id="4" name="Espaço Reservado para Número de Slide 3"/>
          <p:cNvSpPr>
            <a:spLocks noGrp="1"/>
          </p:cNvSpPr>
          <p:nvPr>
            <p:ph type="sldNum" sz="quarter" idx="5"/>
          </p:nvPr>
        </p:nvSpPr>
        <p:spPr/>
        <p:txBody>
          <a:bodyPr/>
          <a:lstStyle/>
          <a:p>
            <a:fld id="{35198312-9601-436F-AE53-87068D9BF3B6}" type="slidenum">
              <a:rPr lang="pt-BR" smtClean="0"/>
              <a:t>9</a:t>
            </a:fld>
            <a:endParaRPr lang="pt-BR"/>
          </a:p>
        </p:txBody>
      </p:sp>
    </p:spTree>
    <p:extLst>
      <p:ext uri="{BB962C8B-B14F-4D97-AF65-F5344CB8AC3E}">
        <p14:creationId xmlns:p14="http://schemas.microsoft.com/office/powerpoint/2010/main" val="1944044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93D9E9-B6B6-45A3-B394-FD49C27ABF94}"/>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7BA739D0-A6B7-4AAB-8DA4-E5DEFB7ABE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63980605-47EA-45C4-BCC4-F8A3EF8F4C01}"/>
              </a:ext>
            </a:extLst>
          </p:cNvPr>
          <p:cNvSpPr>
            <a:spLocks noGrp="1"/>
          </p:cNvSpPr>
          <p:nvPr>
            <p:ph type="dt" sz="half" idx="10"/>
          </p:nvPr>
        </p:nvSpPr>
        <p:spPr/>
        <p:txBody>
          <a:bodyPr/>
          <a:lstStyle/>
          <a:p>
            <a:fld id="{9416C328-A45D-4440-8F83-1C7F8A604ED3}" type="datetime1">
              <a:rPr lang="pt-BR" smtClean="0"/>
              <a:t>16/03/2020</a:t>
            </a:fld>
            <a:endParaRPr lang="pt-BR"/>
          </a:p>
        </p:txBody>
      </p:sp>
      <p:sp>
        <p:nvSpPr>
          <p:cNvPr id="5" name="Espaço Reservado para Rodapé 4">
            <a:extLst>
              <a:ext uri="{FF2B5EF4-FFF2-40B4-BE49-F238E27FC236}">
                <a16:creationId xmlns:a16="http://schemas.microsoft.com/office/drawing/2014/main" id="{543C6077-B810-4503-9DC7-5B958C539E2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3A5FFB8-C25A-4439-8C91-4B36B6A1C90E}"/>
              </a:ext>
            </a:extLst>
          </p:cNvPr>
          <p:cNvSpPr>
            <a:spLocks noGrp="1"/>
          </p:cNvSpPr>
          <p:nvPr>
            <p:ph type="sldNum" sz="quarter" idx="12"/>
          </p:nvPr>
        </p:nvSpPr>
        <p:spPr/>
        <p:txBody>
          <a:bodyPr/>
          <a:lstStyle/>
          <a:p>
            <a:fld id="{3439C895-93BF-4C40-9A85-CBF10E6E2F05}" type="slidenum">
              <a:rPr lang="pt-BR" smtClean="0"/>
              <a:t>‹nº›</a:t>
            </a:fld>
            <a:endParaRPr lang="pt-BR"/>
          </a:p>
        </p:txBody>
      </p:sp>
    </p:spTree>
    <p:extLst>
      <p:ext uri="{BB962C8B-B14F-4D97-AF65-F5344CB8AC3E}">
        <p14:creationId xmlns:p14="http://schemas.microsoft.com/office/powerpoint/2010/main" val="3250831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FB9C78-0A3A-44FD-8685-4A740F5D6565}"/>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B62EF22-9BED-483D-9DE5-E59E460BFEB2}"/>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27E007E-A021-4F6B-AE85-963AE70C5A14}"/>
              </a:ext>
            </a:extLst>
          </p:cNvPr>
          <p:cNvSpPr>
            <a:spLocks noGrp="1"/>
          </p:cNvSpPr>
          <p:nvPr>
            <p:ph type="dt" sz="half" idx="10"/>
          </p:nvPr>
        </p:nvSpPr>
        <p:spPr/>
        <p:txBody>
          <a:bodyPr/>
          <a:lstStyle/>
          <a:p>
            <a:fld id="{BFD3D180-D781-459B-891C-B49568F5CBAB}" type="datetime1">
              <a:rPr lang="pt-BR" smtClean="0"/>
              <a:t>16/03/2020</a:t>
            </a:fld>
            <a:endParaRPr lang="pt-BR"/>
          </a:p>
        </p:txBody>
      </p:sp>
      <p:sp>
        <p:nvSpPr>
          <p:cNvPr id="5" name="Espaço Reservado para Rodapé 4">
            <a:extLst>
              <a:ext uri="{FF2B5EF4-FFF2-40B4-BE49-F238E27FC236}">
                <a16:creationId xmlns:a16="http://schemas.microsoft.com/office/drawing/2014/main" id="{45C85DC6-31DD-4916-979D-8C8CFFEB93B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2B4B040-1F87-4ED9-87E9-79C8A5C44995}"/>
              </a:ext>
            </a:extLst>
          </p:cNvPr>
          <p:cNvSpPr>
            <a:spLocks noGrp="1"/>
          </p:cNvSpPr>
          <p:nvPr>
            <p:ph type="sldNum" sz="quarter" idx="12"/>
          </p:nvPr>
        </p:nvSpPr>
        <p:spPr/>
        <p:txBody>
          <a:bodyPr/>
          <a:lstStyle/>
          <a:p>
            <a:fld id="{3439C895-93BF-4C40-9A85-CBF10E6E2F05}" type="slidenum">
              <a:rPr lang="pt-BR" smtClean="0"/>
              <a:t>‹nº›</a:t>
            </a:fld>
            <a:endParaRPr lang="pt-BR"/>
          </a:p>
        </p:txBody>
      </p:sp>
    </p:spTree>
    <p:extLst>
      <p:ext uri="{BB962C8B-B14F-4D97-AF65-F5344CB8AC3E}">
        <p14:creationId xmlns:p14="http://schemas.microsoft.com/office/powerpoint/2010/main" val="4040448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6E8ABBF-1603-42F6-B40C-02F4237F5116}"/>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FC8E7D9-3CD6-4B91-9CA7-92C61B47AFBD}"/>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FC8AB64-F6B5-4196-86C0-5B4C20941D9F}"/>
              </a:ext>
            </a:extLst>
          </p:cNvPr>
          <p:cNvSpPr>
            <a:spLocks noGrp="1"/>
          </p:cNvSpPr>
          <p:nvPr>
            <p:ph type="dt" sz="half" idx="10"/>
          </p:nvPr>
        </p:nvSpPr>
        <p:spPr/>
        <p:txBody>
          <a:bodyPr/>
          <a:lstStyle/>
          <a:p>
            <a:fld id="{FFD7BF07-C1F0-4E84-82A6-1125938CBD63}" type="datetime1">
              <a:rPr lang="pt-BR" smtClean="0"/>
              <a:t>16/03/2020</a:t>
            </a:fld>
            <a:endParaRPr lang="pt-BR"/>
          </a:p>
        </p:txBody>
      </p:sp>
      <p:sp>
        <p:nvSpPr>
          <p:cNvPr id="5" name="Espaço Reservado para Rodapé 4">
            <a:extLst>
              <a:ext uri="{FF2B5EF4-FFF2-40B4-BE49-F238E27FC236}">
                <a16:creationId xmlns:a16="http://schemas.microsoft.com/office/drawing/2014/main" id="{448270FE-366A-40F3-B2F7-AFA259E8651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B857FF4-AE79-4C2E-98ED-5AF531BE1A2C}"/>
              </a:ext>
            </a:extLst>
          </p:cNvPr>
          <p:cNvSpPr>
            <a:spLocks noGrp="1"/>
          </p:cNvSpPr>
          <p:nvPr>
            <p:ph type="sldNum" sz="quarter" idx="12"/>
          </p:nvPr>
        </p:nvSpPr>
        <p:spPr/>
        <p:txBody>
          <a:bodyPr/>
          <a:lstStyle/>
          <a:p>
            <a:fld id="{3439C895-93BF-4C40-9A85-CBF10E6E2F05}" type="slidenum">
              <a:rPr lang="pt-BR" smtClean="0"/>
              <a:t>‹nº›</a:t>
            </a:fld>
            <a:endParaRPr lang="pt-BR"/>
          </a:p>
        </p:txBody>
      </p:sp>
    </p:spTree>
    <p:extLst>
      <p:ext uri="{BB962C8B-B14F-4D97-AF65-F5344CB8AC3E}">
        <p14:creationId xmlns:p14="http://schemas.microsoft.com/office/powerpoint/2010/main" val="143635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CC351C-F2D2-416A-A39B-C5C9C54D11A9}"/>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4B6BE31-5305-43D6-A035-230EC41CE42A}"/>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5464F30-79D9-4B32-83E8-3B9413F4AE27}"/>
              </a:ext>
            </a:extLst>
          </p:cNvPr>
          <p:cNvSpPr>
            <a:spLocks noGrp="1"/>
          </p:cNvSpPr>
          <p:nvPr>
            <p:ph type="dt" sz="half" idx="10"/>
          </p:nvPr>
        </p:nvSpPr>
        <p:spPr/>
        <p:txBody>
          <a:bodyPr/>
          <a:lstStyle/>
          <a:p>
            <a:fld id="{D254B563-B4F9-457F-A290-B9BF28901059}" type="datetime1">
              <a:rPr lang="pt-BR" smtClean="0"/>
              <a:t>16/03/2020</a:t>
            </a:fld>
            <a:endParaRPr lang="pt-BR"/>
          </a:p>
        </p:txBody>
      </p:sp>
      <p:sp>
        <p:nvSpPr>
          <p:cNvPr id="5" name="Espaço Reservado para Rodapé 4">
            <a:extLst>
              <a:ext uri="{FF2B5EF4-FFF2-40B4-BE49-F238E27FC236}">
                <a16:creationId xmlns:a16="http://schemas.microsoft.com/office/drawing/2014/main" id="{79EF0B35-4A98-407B-A7EE-094D0DB14CA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20E057F-931B-4E32-BADF-4483F4BFE939}"/>
              </a:ext>
            </a:extLst>
          </p:cNvPr>
          <p:cNvSpPr>
            <a:spLocks noGrp="1"/>
          </p:cNvSpPr>
          <p:nvPr>
            <p:ph type="sldNum" sz="quarter" idx="12"/>
          </p:nvPr>
        </p:nvSpPr>
        <p:spPr/>
        <p:txBody>
          <a:bodyPr/>
          <a:lstStyle/>
          <a:p>
            <a:fld id="{3439C895-93BF-4C40-9A85-CBF10E6E2F05}" type="slidenum">
              <a:rPr lang="pt-BR" smtClean="0"/>
              <a:t>‹nº›</a:t>
            </a:fld>
            <a:endParaRPr lang="pt-BR"/>
          </a:p>
        </p:txBody>
      </p:sp>
    </p:spTree>
    <p:extLst>
      <p:ext uri="{BB962C8B-B14F-4D97-AF65-F5344CB8AC3E}">
        <p14:creationId xmlns:p14="http://schemas.microsoft.com/office/powerpoint/2010/main" val="2062681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35D64A-73F1-48B2-8244-56F254A5337B}"/>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95E224F-9398-47A3-BA07-0B9FDB44B6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87FDF70A-92D6-48CB-8186-4E662EC7A474}"/>
              </a:ext>
            </a:extLst>
          </p:cNvPr>
          <p:cNvSpPr>
            <a:spLocks noGrp="1"/>
          </p:cNvSpPr>
          <p:nvPr>
            <p:ph type="dt" sz="half" idx="10"/>
          </p:nvPr>
        </p:nvSpPr>
        <p:spPr/>
        <p:txBody>
          <a:bodyPr/>
          <a:lstStyle/>
          <a:p>
            <a:fld id="{385949F0-E5C1-4929-B5D1-3EB61F74EB05}" type="datetime1">
              <a:rPr lang="pt-BR" smtClean="0"/>
              <a:t>16/03/2020</a:t>
            </a:fld>
            <a:endParaRPr lang="pt-BR"/>
          </a:p>
        </p:txBody>
      </p:sp>
      <p:sp>
        <p:nvSpPr>
          <p:cNvPr id="5" name="Espaço Reservado para Rodapé 4">
            <a:extLst>
              <a:ext uri="{FF2B5EF4-FFF2-40B4-BE49-F238E27FC236}">
                <a16:creationId xmlns:a16="http://schemas.microsoft.com/office/drawing/2014/main" id="{1D237E3F-0F79-4CDC-9ECE-76CF53E2911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4DD8949-1131-4B42-A25E-96156702DC8C}"/>
              </a:ext>
            </a:extLst>
          </p:cNvPr>
          <p:cNvSpPr>
            <a:spLocks noGrp="1"/>
          </p:cNvSpPr>
          <p:nvPr>
            <p:ph type="sldNum" sz="quarter" idx="12"/>
          </p:nvPr>
        </p:nvSpPr>
        <p:spPr/>
        <p:txBody>
          <a:bodyPr/>
          <a:lstStyle/>
          <a:p>
            <a:fld id="{3439C895-93BF-4C40-9A85-CBF10E6E2F05}" type="slidenum">
              <a:rPr lang="pt-BR" smtClean="0"/>
              <a:t>‹nº›</a:t>
            </a:fld>
            <a:endParaRPr lang="pt-BR"/>
          </a:p>
        </p:txBody>
      </p:sp>
    </p:spTree>
    <p:extLst>
      <p:ext uri="{BB962C8B-B14F-4D97-AF65-F5344CB8AC3E}">
        <p14:creationId xmlns:p14="http://schemas.microsoft.com/office/powerpoint/2010/main" val="231265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D446F-3602-419A-AB34-B62C3358A4A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B4D1A62-5150-4C3D-B702-B3FFAB126E31}"/>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A855C483-EEB2-4E15-92A2-ACFFF9065AFA}"/>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FE33B39-7702-4BFD-B1E5-D80B139E18B4}"/>
              </a:ext>
            </a:extLst>
          </p:cNvPr>
          <p:cNvSpPr>
            <a:spLocks noGrp="1"/>
          </p:cNvSpPr>
          <p:nvPr>
            <p:ph type="dt" sz="half" idx="10"/>
          </p:nvPr>
        </p:nvSpPr>
        <p:spPr/>
        <p:txBody>
          <a:bodyPr/>
          <a:lstStyle/>
          <a:p>
            <a:fld id="{78AE2C36-CCEB-49C5-AFED-2D269CF8AE86}" type="datetime1">
              <a:rPr lang="pt-BR" smtClean="0"/>
              <a:t>16/03/2020</a:t>
            </a:fld>
            <a:endParaRPr lang="pt-BR"/>
          </a:p>
        </p:txBody>
      </p:sp>
      <p:sp>
        <p:nvSpPr>
          <p:cNvPr id="6" name="Espaço Reservado para Rodapé 5">
            <a:extLst>
              <a:ext uri="{FF2B5EF4-FFF2-40B4-BE49-F238E27FC236}">
                <a16:creationId xmlns:a16="http://schemas.microsoft.com/office/drawing/2014/main" id="{ADC8B5DC-0CF1-447C-A35D-2D39FD1A5486}"/>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200C314D-3213-4579-8053-04BD4E5501C0}"/>
              </a:ext>
            </a:extLst>
          </p:cNvPr>
          <p:cNvSpPr>
            <a:spLocks noGrp="1"/>
          </p:cNvSpPr>
          <p:nvPr>
            <p:ph type="sldNum" sz="quarter" idx="12"/>
          </p:nvPr>
        </p:nvSpPr>
        <p:spPr/>
        <p:txBody>
          <a:bodyPr/>
          <a:lstStyle/>
          <a:p>
            <a:fld id="{3439C895-93BF-4C40-9A85-CBF10E6E2F05}" type="slidenum">
              <a:rPr lang="pt-BR" smtClean="0"/>
              <a:t>‹nº›</a:t>
            </a:fld>
            <a:endParaRPr lang="pt-BR"/>
          </a:p>
        </p:txBody>
      </p:sp>
    </p:spTree>
    <p:extLst>
      <p:ext uri="{BB962C8B-B14F-4D97-AF65-F5344CB8AC3E}">
        <p14:creationId xmlns:p14="http://schemas.microsoft.com/office/powerpoint/2010/main" val="91558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34439A-9575-404B-AB2E-1E9D7E038E91}"/>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4102830A-9356-4C97-8F33-2A24FD1B30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78FB5F4C-973F-416F-ACFA-8A5817A3423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17953B69-231A-4B68-9E64-A8FAF40225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B79BCC3-D511-41AF-8315-166E1A20AE1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618A853E-F325-4D54-A06C-D133FC4734C0}"/>
              </a:ext>
            </a:extLst>
          </p:cNvPr>
          <p:cNvSpPr>
            <a:spLocks noGrp="1"/>
          </p:cNvSpPr>
          <p:nvPr>
            <p:ph type="dt" sz="half" idx="10"/>
          </p:nvPr>
        </p:nvSpPr>
        <p:spPr/>
        <p:txBody>
          <a:bodyPr/>
          <a:lstStyle/>
          <a:p>
            <a:fld id="{7BC70F6B-49F5-4CD8-807B-219049B58FF1}" type="datetime1">
              <a:rPr lang="pt-BR" smtClean="0"/>
              <a:t>16/03/2020</a:t>
            </a:fld>
            <a:endParaRPr lang="pt-BR"/>
          </a:p>
        </p:txBody>
      </p:sp>
      <p:sp>
        <p:nvSpPr>
          <p:cNvPr id="8" name="Espaço Reservado para Rodapé 7">
            <a:extLst>
              <a:ext uri="{FF2B5EF4-FFF2-40B4-BE49-F238E27FC236}">
                <a16:creationId xmlns:a16="http://schemas.microsoft.com/office/drawing/2014/main" id="{AB4C42E6-4E93-48AC-801F-EE281E637839}"/>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C78A1EEA-98E7-4F0B-9466-355B5C199B0A}"/>
              </a:ext>
            </a:extLst>
          </p:cNvPr>
          <p:cNvSpPr>
            <a:spLocks noGrp="1"/>
          </p:cNvSpPr>
          <p:nvPr>
            <p:ph type="sldNum" sz="quarter" idx="12"/>
          </p:nvPr>
        </p:nvSpPr>
        <p:spPr/>
        <p:txBody>
          <a:bodyPr/>
          <a:lstStyle/>
          <a:p>
            <a:fld id="{3439C895-93BF-4C40-9A85-CBF10E6E2F05}" type="slidenum">
              <a:rPr lang="pt-BR" smtClean="0"/>
              <a:t>‹nº›</a:t>
            </a:fld>
            <a:endParaRPr lang="pt-BR"/>
          </a:p>
        </p:txBody>
      </p:sp>
    </p:spTree>
    <p:extLst>
      <p:ext uri="{BB962C8B-B14F-4D97-AF65-F5344CB8AC3E}">
        <p14:creationId xmlns:p14="http://schemas.microsoft.com/office/powerpoint/2010/main" val="1213285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812DF8-0856-40A0-BC40-E34174E39762}"/>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958EA941-5137-48A5-85E8-40EFFFD45F52}"/>
              </a:ext>
            </a:extLst>
          </p:cNvPr>
          <p:cNvSpPr>
            <a:spLocks noGrp="1"/>
          </p:cNvSpPr>
          <p:nvPr>
            <p:ph type="dt" sz="half" idx="10"/>
          </p:nvPr>
        </p:nvSpPr>
        <p:spPr/>
        <p:txBody>
          <a:bodyPr/>
          <a:lstStyle/>
          <a:p>
            <a:fld id="{4CF65DE2-9854-45A4-A26D-C32CDD63B37A}" type="datetime1">
              <a:rPr lang="pt-BR" smtClean="0"/>
              <a:t>16/03/2020</a:t>
            </a:fld>
            <a:endParaRPr lang="pt-BR"/>
          </a:p>
        </p:txBody>
      </p:sp>
      <p:sp>
        <p:nvSpPr>
          <p:cNvPr id="4" name="Espaço Reservado para Rodapé 3">
            <a:extLst>
              <a:ext uri="{FF2B5EF4-FFF2-40B4-BE49-F238E27FC236}">
                <a16:creationId xmlns:a16="http://schemas.microsoft.com/office/drawing/2014/main" id="{8BF763D5-FEF0-427A-91B0-3A21F2C05647}"/>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E8B64995-9AB8-4EF3-A307-92FDD4FC460C}"/>
              </a:ext>
            </a:extLst>
          </p:cNvPr>
          <p:cNvSpPr>
            <a:spLocks noGrp="1"/>
          </p:cNvSpPr>
          <p:nvPr>
            <p:ph type="sldNum" sz="quarter" idx="12"/>
          </p:nvPr>
        </p:nvSpPr>
        <p:spPr/>
        <p:txBody>
          <a:bodyPr/>
          <a:lstStyle/>
          <a:p>
            <a:fld id="{3439C895-93BF-4C40-9A85-CBF10E6E2F05}" type="slidenum">
              <a:rPr lang="pt-BR" smtClean="0"/>
              <a:t>‹nº›</a:t>
            </a:fld>
            <a:endParaRPr lang="pt-BR"/>
          </a:p>
        </p:txBody>
      </p:sp>
    </p:spTree>
    <p:extLst>
      <p:ext uri="{BB962C8B-B14F-4D97-AF65-F5344CB8AC3E}">
        <p14:creationId xmlns:p14="http://schemas.microsoft.com/office/powerpoint/2010/main" val="2159041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8525E7F0-9211-4BCF-9A30-07A57ACF9722}"/>
              </a:ext>
            </a:extLst>
          </p:cNvPr>
          <p:cNvSpPr>
            <a:spLocks noGrp="1"/>
          </p:cNvSpPr>
          <p:nvPr>
            <p:ph type="dt" sz="half" idx="10"/>
          </p:nvPr>
        </p:nvSpPr>
        <p:spPr/>
        <p:txBody>
          <a:bodyPr/>
          <a:lstStyle/>
          <a:p>
            <a:fld id="{2DA8640A-6239-48E2-9DC3-0CF45F862FC6}" type="datetime1">
              <a:rPr lang="pt-BR" smtClean="0"/>
              <a:t>16/03/2020</a:t>
            </a:fld>
            <a:endParaRPr lang="pt-BR"/>
          </a:p>
        </p:txBody>
      </p:sp>
      <p:sp>
        <p:nvSpPr>
          <p:cNvPr id="3" name="Espaço Reservado para Rodapé 2">
            <a:extLst>
              <a:ext uri="{FF2B5EF4-FFF2-40B4-BE49-F238E27FC236}">
                <a16:creationId xmlns:a16="http://schemas.microsoft.com/office/drawing/2014/main" id="{728E1322-F5A2-4512-B47F-0AA9C104FEA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1511DDD0-2A84-457F-9010-A30E1C00F18E}"/>
              </a:ext>
            </a:extLst>
          </p:cNvPr>
          <p:cNvSpPr>
            <a:spLocks noGrp="1"/>
          </p:cNvSpPr>
          <p:nvPr>
            <p:ph type="sldNum" sz="quarter" idx="12"/>
          </p:nvPr>
        </p:nvSpPr>
        <p:spPr/>
        <p:txBody>
          <a:bodyPr/>
          <a:lstStyle/>
          <a:p>
            <a:fld id="{3439C895-93BF-4C40-9A85-CBF10E6E2F05}" type="slidenum">
              <a:rPr lang="pt-BR" smtClean="0"/>
              <a:t>‹nº›</a:t>
            </a:fld>
            <a:endParaRPr lang="pt-BR"/>
          </a:p>
        </p:txBody>
      </p:sp>
    </p:spTree>
    <p:extLst>
      <p:ext uri="{BB962C8B-B14F-4D97-AF65-F5344CB8AC3E}">
        <p14:creationId xmlns:p14="http://schemas.microsoft.com/office/powerpoint/2010/main" val="444242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C91465-C6C5-4478-8A7C-AC96FCDC166F}"/>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5FC76847-1323-4387-A05A-0619246CAB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39FB239-8170-44D3-9D4C-96AD10B51E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627A19C-3245-420D-BCBF-B81312F7143B}"/>
              </a:ext>
            </a:extLst>
          </p:cNvPr>
          <p:cNvSpPr>
            <a:spLocks noGrp="1"/>
          </p:cNvSpPr>
          <p:nvPr>
            <p:ph type="dt" sz="half" idx="10"/>
          </p:nvPr>
        </p:nvSpPr>
        <p:spPr/>
        <p:txBody>
          <a:bodyPr/>
          <a:lstStyle/>
          <a:p>
            <a:fld id="{9D64E384-AD20-4F6C-9FE2-7BA40C7AB4AD}" type="datetime1">
              <a:rPr lang="pt-BR" smtClean="0"/>
              <a:t>16/03/2020</a:t>
            </a:fld>
            <a:endParaRPr lang="pt-BR"/>
          </a:p>
        </p:txBody>
      </p:sp>
      <p:sp>
        <p:nvSpPr>
          <p:cNvPr id="6" name="Espaço Reservado para Rodapé 5">
            <a:extLst>
              <a:ext uri="{FF2B5EF4-FFF2-40B4-BE49-F238E27FC236}">
                <a16:creationId xmlns:a16="http://schemas.microsoft.com/office/drawing/2014/main" id="{57A4585B-2402-43ED-B276-F181B4E55B9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483A842-6078-464C-918E-1B4CD52B4AD5}"/>
              </a:ext>
            </a:extLst>
          </p:cNvPr>
          <p:cNvSpPr>
            <a:spLocks noGrp="1"/>
          </p:cNvSpPr>
          <p:nvPr>
            <p:ph type="sldNum" sz="quarter" idx="12"/>
          </p:nvPr>
        </p:nvSpPr>
        <p:spPr/>
        <p:txBody>
          <a:bodyPr/>
          <a:lstStyle/>
          <a:p>
            <a:fld id="{3439C895-93BF-4C40-9A85-CBF10E6E2F05}" type="slidenum">
              <a:rPr lang="pt-BR" smtClean="0"/>
              <a:t>‹nº›</a:t>
            </a:fld>
            <a:endParaRPr lang="pt-BR"/>
          </a:p>
        </p:txBody>
      </p:sp>
    </p:spTree>
    <p:extLst>
      <p:ext uri="{BB962C8B-B14F-4D97-AF65-F5344CB8AC3E}">
        <p14:creationId xmlns:p14="http://schemas.microsoft.com/office/powerpoint/2010/main" val="47942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796B98-3446-4434-A38F-7DB484812AD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425BF762-E7BC-4D03-B2F0-998105C40D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9E3A0B98-AC9A-487A-A92A-C497CC5FE4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095BCB0-61F9-4979-885E-9D956D69633E}"/>
              </a:ext>
            </a:extLst>
          </p:cNvPr>
          <p:cNvSpPr>
            <a:spLocks noGrp="1"/>
          </p:cNvSpPr>
          <p:nvPr>
            <p:ph type="dt" sz="half" idx="10"/>
          </p:nvPr>
        </p:nvSpPr>
        <p:spPr/>
        <p:txBody>
          <a:bodyPr/>
          <a:lstStyle/>
          <a:p>
            <a:fld id="{2057E02C-8791-49AD-A1F4-076D7F960212}" type="datetime1">
              <a:rPr lang="pt-BR" smtClean="0"/>
              <a:t>16/03/2020</a:t>
            </a:fld>
            <a:endParaRPr lang="pt-BR"/>
          </a:p>
        </p:txBody>
      </p:sp>
      <p:sp>
        <p:nvSpPr>
          <p:cNvPr id="6" name="Espaço Reservado para Rodapé 5">
            <a:extLst>
              <a:ext uri="{FF2B5EF4-FFF2-40B4-BE49-F238E27FC236}">
                <a16:creationId xmlns:a16="http://schemas.microsoft.com/office/drawing/2014/main" id="{AE11640E-C710-4309-A92A-55FDA52E846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BBE2FFF-F04E-4947-9AC2-7DB29C6C40D5}"/>
              </a:ext>
            </a:extLst>
          </p:cNvPr>
          <p:cNvSpPr>
            <a:spLocks noGrp="1"/>
          </p:cNvSpPr>
          <p:nvPr>
            <p:ph type="sldNum" sz="quarter" idx="12"/>
          </p:nvPr>
        </p:nvSpPr>
        <p:spPr/>
        <p:txBody>
          <a:bodyPr/>
          <a:lstStyle/>
          <a:p>
            <a:fld id="{3439C895-93BF-4C40-9A85-CBF10E6E2F05}" type="slidenum">
              <a:rPr lang="pt-BR" smtClean="0"/>
              <a:t>‹nº›</a:t>
            </a:fld>
            <a:endParaRPr lang="pt-BR"/>
          </a:p>
        </p:txBody>
      </p:sp>
    </p:spTree>
    <p:extLst>
      <p:ext uri="{BB962C8B-B14F-4D97-AF65-F5344CB8AC3E}">
        <p14:creationId xmlns:p14="http://schemas.microsoft.com/office/powerpoint/2010/main" val="245171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30DD0C5E-3CCE-467A-9967-664830814F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205FC15B-C8D4-4222-B508-6C975B1829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85D8672-8407-44B3-B586-B1A21068EA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B0891-F159-4FD8-97CA-1C7247AC3C9D}" type="datetime1">
              <a:rPr lang="pt-BR" smtClean="0"/>
              <a:t>16/03/2020</a:t>
            </a:fld>
            <a:endParaRPr lang="pt-BR"/>
          </a:p>
        </p:txBody>
      </p:sp>
      <p:sp>
        <p:nvSpPr>
          <p:cNvPr id="5" name="Espaço Reservado para Rodapé 4">
            <a:extLst>
              <a:ext uri="{FF2B5EF4-FFF2-40B4-BE49-F238E27FC236}">
                <a16:creationId xmlns:a16="http://schemas.microsoft.com/office/drawing/2014/main" id="{3F8CFF1C-608A-4808-B979-28AA1DE4B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5223124D-1095-485E-8B18-BE9A4CF16B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39C895-93BF-4C40-9A85-CBF10E6E2F05}" type="slidenum">
              <a:rPr lang="pt-BR" smtClean="0"/>
              <a:t>‹nº›</a:t>
            </a:fld>
            <a:endParaRPr lang="pt-BR"/>
          </a:p>
        </p:txBody>
      </p:sp>
    </p:spTree>
    <p:extLst>
      <p:ext uri="{BB962C8B-B14F-4D97-AF65-F5344CB8AC3E}">
        <p14:creationId xmlns:p14="http://schemas.microsoft.com/office/powerpoint/2010/main" val="21191350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0.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18.png"/><Relationship Id="rId4" Type="http://schemas.openxmlformats.org/officeDocument/2006/relationships/image" Target="../media/image1.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11" Type="http://schemas.openxmlformats.org/officeDocument/2006/relationships/image" Target="../media/image22.png"/><Relationship Id="rId5" Type="http://schemas.openxmlformats.org/officeDocument/2006/relationships/image" Target="../media/image2.pn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8.png"/><Relationship Id="rId5" Type="http://schemas.openxmlformats.org/officeDocument/2006/relationships/image" Target="../media/image3.png"/><Relationship Id="rId10"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2.wdp"/><Relationship Id="rId3" Type="http://schemas.openxmlformats.org/officeDocument/2006/relationships/notesSlide" Target="../notesSlides/notesSlide4.xml"/><Relationship Id="rId7" Type="http://schemas.openxmlformats.org/officeDocument/2006/relationships/chart" Target="../charts/chart1.xml"/><Relationship Id="rId12"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png"/><Relationship Id="rId11" Type="http://schemas.microsoft.com/office/2007/relationships/hdphoto" Target="../media/hdphoto1.wdp"/><Relationship Id="rId5" Type="http://schemas.openxmlformats.org/officeDocument/2006/relationships/image" Target="../media/image5.jpeg"/><Relationship Id="rId15" Type="http://schemas.microsoft.com/office/2007/relationships/hdphoto" Target="../media/hdphoto3.wdp"/><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4.png"/><Relationship Id="rId1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hart" Target="../charts/chart2.xml"/><Relationship Id="rId11" Type="http://schemas.openxmlformats.org/officeDocument/2006/relationships/image" Target="../media/image9.png"/><Relationship Id="rId5" Type="http://schemas.openxmlformats.org/officeDocument/2006/relationships/image" Target="../media/image2.png"/><Relationship Id="rId10" Type="http://schemas.microsoft.com/office/2007/relationships/hdphoto" Target="../media/hdphoto1.wdp"/><Relationship Id="rId4" Type="http://schemas.openxmlformats.org/officeDocument/2006/relationships/image" Target="../media/image5.jpe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6.wdp"/><Relationship Id="rId4" Type="http://schemas.openxmlformats.org/officeDocument/2006/relationships/image" Target="../media/image2.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CC997440-6427-4264-BFE8-C8C25E3C3025}"/>
              </a:ext>
            </a:extLst>
          </p:cNvPr>
          <p:cNvPicPr>
            <a:picLocks noChangeAspect="1"/>
          </p:cNvPicPr>
          <p:nvPr/>
        </p:nvPicPr>
        <p:blipFill>
          <a:blip r:embed="rId3"/>
          <a:stretch>
            <a:fillRect/>
          </a:stretch>
        </p:blipFill>
        <p:spPr>
          <a:xfrm>
            <a:off x="251604" y="3221182"/>
            <a:ext cx="11677160" cy="20948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5902D277-65AD-4C2B-AE7D-A9D156D70035}"/>
              </a:ext>
            </a:extLst>
          </p:cNvPr>
          <p:cNvSpPr>
            <a:spLocks noGrp="1"/>
          </p:cNvSpPr>
          <p:nvPr>
            <p:ph type="ctrTitle"/>
          </p:nvPr>
        </p:nvSpPr>
        <p:spPr>
          <a:xfrm>
            <a:off x="1" y="548639"/>
            <a:ext cx="12192000" cy="2094807"/>
          </a:xfrm>
        </p:spPr>
        <p:txBody>
          <a:bodyPr>
            <a:normAutofit/>
          </a:bodyPr>
          <a:lstStyle/>
          <a:p>
            <a:r>
              <a:rPr lang="pt-BR" dirty="0">
                <a:latin typeface="Arial" panose="020B0604020202020204" pitchFamily="34" charset="0"/>
                <a:cs typeface="Arial" panose="020B0604020202020204" pitchFamily="34" charset="0"/>
              </a:rPr>
              <a:t>Uma Tecnologia Educacional no combate à Violência Sexual Infantil</a:t>
            </a:r>
          </a:p>
        </p:txBody>
      </p:sp>
      <p:sp>
        <p:nvSpPr>
          <p:cNvPr id="3" name="Subtítulo 2">
            <a:extLst>
              <a:ext uri="{FF2B5EF4-FFF2-40B4-BE49-F238E27FC236}">
                <a16:creationId xmlns:a16="http://schemas.microsoft.com/office/drawing/2014/main" id="{72BE6538-9F3A-4813-B022-BD0FE9AC6BF5}"/>
              </a:ext>
            </a:extLst>
          </p:cNvPr>
          <p:cNvSpPr>
            <a:spLocks noGrp="1"/>
          </p:cNvSpPr>
          <p:nvPr>
            <p:ph type="subTitle" idx="1"/>
          </p:nvPr>
        </p:nvSpPr>
        <p:spPr>
          <a:xfrm>
            <a:off x="0" y="3316778"/>
            <a:ext cx="12191999" cy="2094807"/>
          </a:xfrm>
        </p:spPr>
        <p:txBody>
          <a:bodyPr>
            <a:normAutofit/>
          </a:bodyPr>
          <a:lstStyle/>
          <a:p>
            <a:r>
              <a:rPr lang="pt-BR" sz="2200" b="1" dirty="0">
                <a:latin typeface="Arial" panose="020B0604020202020204" pitchFamily="34" charset="0"/>
                <a:cs typeface="Arial" panose="020B0604020202020204" pitchFamily="34" charset="0"/>
              </a:rPr>
              <a:t>Alexandre Mendonça Fava</a:t>
            </a:r>
            <a:r>
              <a:rPr lang="pt-BR" sz="2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¹</a:t>
            </a:r>
            <a:r>
              <a:rPr lang="pt-BR" sz="2200" dirty="0">
                <a:latin typeface="Arial" panose="020B0604020202020204" pitchFamily="34" charset="0"/>
                <a:cs typeface="Arial" panose="020B0604020202020204" pitchFamily="34" charset="0"/>
              </a:rPr>
              <a:t>, </a:t>
            </a:r>
            <a:r>
              <a:rPr lang="pt-BR" sz="2200" b="1" dirty="0">
                <a:latin typeface="Arial" panose="020B0604020202020204" pitchFamily="34" charset="0"/>
                <a:cs typeface="Arial" panose="020B0604020202020204" pitchFamily="34" charset="0"/>
              </a:rPr>
              <a:t>Carla </a:t>
            </a:r>
            <a:r>
              <a:rPr lang="pt-BR" sz="2200" b="1" dirty="0" err="1">
                <a:latin typeface="Arial" panose="020B0604020202020204" pitchFamily="34" charset="0"/>
                <a:cs typeface="Arial" panose="020B0604020202020204" pitchFamily="34" charset="0"/>
              </a:rPr>
              <a:t>Diacui</a:t>
            </a:r>
            <a:r>
              <a:rPr lang="pt-BR" sz="2200" b="1" dirty="0">
                <a:latin typeface="Arial" panose="020B0604020202020204" pitchFamily="34" charset="0"/>
                <a:cs typeface="Arial" panose="020B0604020202020204" pitchFamily="34" charset="0"/>
              </a:rPr>
              <a:t> Medeiros Berkenbrock</a:t>
            </a:r>
            <a:r>
              <a:rPr lang="pt-BR" sz="2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¹</a:t>
            </a:r>
            <a:r>
              <a:rPr lang="pt-BR" sz="2200" dirty="0">
                <a:latin typeface="Arial" panose="020B0604020202020204" pitchFamily="34" charset="0"/>
                <a:cs typeface="Arial" panose="020B0604020202020204" pitchFamily="34" charset="0"/>
              </a:rPr>
              <a:t>, </a:t>
            </a:r>
            <a:r>
              <a:rPr lang="pt-BR" sz="2200" b="1" dirty="0">
                <a:latin typeface="Arial" panose="020B0604020202020204" pitchFamily="34" charset="0"/>
                <a:cs typeface="Arial" panose="020B0604020202020204" pitchFamily="34" charset="0"/>
              </a:rPr>
              <a:t>Adilson Vahldick</a:t>
            </a:r>
            <a:r>
              <a:rPr lang="pt-BR" sz="2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¹</a:t>
            </a:r>
            <a:endParaRPr lang="pt-BR" sz="2200" dirty="0">
              <a:latin typeface="Arial" panose="020B0604020202020204" pitchFamily="34" charset="0"/>
              <a:cs typeface="Arial" panose="020B0604020202020204" pitchFamily="34" charset="0"/>
            </a:endParaRPr>
          </a:p>
          <a:p>
            <a:endParaRPr lang="pt-BR" sz="2200" dirty="0">
              <a:latin typeface="Arial" panose="020B0604020202020204" pitchFamily="34" charset="0"/>
              <a:cs typeface="Arial" panose="020B0604020202020204" pitchFamily="34" charset="0"/>
            </a:endParaRPr>
          </a:p>
          <a:p>
            <a:r>
              <a:rPr lang="pt-BR" sz="2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¹</a:t>
            </a:r>
            <a:r>
              <a:rPr lang="pt-BR" sz="2200" dirty="0">
                <a:latin typeface="Arial" panose="020B0604020202020204" pitchFamily="34" charset="0"/>
                <a:cs typeface="Arial" panose="020B0604020202020204" pitchFamily="34" charset="0"/>
              </a:rPr>
              <a:t>Universidade do Estado de Santa Catarina – UDESC</a:t>
            </a:r>
          </a:p>
          <a:p>
            <a:r>
              <a:rPr lang="pt-BR" sz="2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¹</a:t>
            </a:r>
            <a:r>
              <a:rPr lang="pt-BR" sz="2200" dirty="0">
                <a:latin typeface="Arial" panose="020B0604020202020204" pitchFamily="34" charset="0"/>
                <a:cs typeface="Arial" panose="020B0604020202020204" pitchFamily="34" charset="0"/>
              </a:rPr>
              <a:t>Programa de Pós-graduação em Computação Aplicada - PPGCA</a:t>
            </a:r>
          </a:p>
        </p:txBody>
      </p:sp>
    </p:spTree>
    <p:extLst>
      <p:ext uri="{BB962C8B-B14F-4D97-AF65-F5344CB8AC3E}">
        <p14:creationId xmlns:p14="http://schemas.microsoft.com/office/powerpoint/2010/main" val="1990373759"/>
      </p:ext>
    </p:extLst>
  </p:cSld>
  <p:clrMapOvr>
    <a:masterClrMapping/>
  </p:clrMapOvr>
  <mc:AlternateContent xmlns:mc="http://schemas.openxmlformats.org/markup-compatibility/2006" xmlns:p14="http://schemas.microsoft.com/office/powerpoint/2010/main">
    <mc:Choice Requires="p14">
      <p:transition spd="slow" p14:dur="2000" advTm="4501"/>
    </mc:Choice>
    <mc:Fallback xmlns="">
      <p:transition spd="slow" advTm="450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4"/>
          <a:stretch>
            <a:fillRect/>
          </a:stretch>
        </p:blipFill>
        <p:spPr>
          <a:xfrm>
            <a:off x="257420" y="1679529"/>
            <a:ext cx="11677160" cy="26372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4">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5"/>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4"/>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4"/>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Tecnologia Educacional</a:t>
            </a:r>
            <a:endParaRPr lang="pt-BR" b="1" dirty="0">
              <a:effectLst>
                <a:outerShdw blurRad="38100" dist="38100" dir="2700000" algn="tl">
                  <a:srgbClr val="000000">
                    <a:alpha val="43137"/>
                  </a:srgbClr>
                </a:outerShdw>
              </a:effectLst>
            </a:endParaRP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6/11</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7"/>
          <a:stretch>
            <a:fillRect/>
          </a:stretch>
        </p:blipFill>
        <p:spPr>
          <a:xfrm>
            <a:off x="2126208" y="6151571"/>
            <a:ext cx="8015783" cy="541607"/>
          </a:xfrm>
          <a:prstGeom prst="rect">
            <a:avLst/>
          </a:prstGeom>
        </p:spPr>
      </p:pic>
      <p:pic>
        <p:nvPicPr>
          <p:cNvPr id="14" name="Imagem 13">
            <a:extLst>
              <a:ext uri="{FF2B5EF4-FFF2-40B4-BE49-F238E27FC236}">
                <a16:creationId xmlns:a16="http://schemas.microsoft.com/office/drawing/2014/main" id="{DDCCE618-CBF4-414E-9100-56D2FEEF45B0}"/>
              </a:ext>
            </a:extLst>
          </p:cNvPr>
          <p:cNvPicPr>
            <a:picLocks noChangeAspect="1"/>
          </p:cNvPicPr>
          <p:nvPr/>
        </p:nvPicPr>
        <p:blipFill>
          <a:blip r:embed="rId8"/>
          <a:stretch>
            <a:fillRect/>
          </a:stretch>
        </p:blipFill>
        <p:spPr>
          <a:xfrm>
            <a:off x="3071390" y="2134990"/>
            <a:ext cx="6049219" cy="1552792"/>
          </a:xfrm>
          <a:prstGeom prst="rect">
            <a:avLst/>
          </a:prstGeom>
          <a:ln>
            <a:noFill/>
          </a:ln>
          <a:effectLst>
            <a:outerShdw blurRad="190500" algn="tl" rotWithShape="0">
              <a:srgbClr val="000000">
                <a:alpha val="70000"/>
              </a:srgbClr>
            </a:outerShdw>
          </a:effectLst>
        </p:spPr>
      </p:pic>
      <p:pic>
        <p:nvPicPr>
          <p:cNvPr id="15" name="Imagem 14">
            <a:extLst>
              <a:ext uri="{FF2B5EF4-FFF2-40B4-BE49-F238E27FC236}">
                <a16:creationId xmlns:a16="http://schemas.microsoft.com/office/drawing/2014/main" id="{896BCA2A-31F9-43BD-9033-30A91FBD714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9585" y="1904887"/>
            <a:ext cx="3887697" cy="2186572"/>
          </a:xfrm>
          <a:prstGeom prst="rect">
            <a:avLst/>
          </a:prstGeom>
        </p:spPr>
      </p:pic>
      <p:pic>
        <p:nvPicPr>
          <p:cNvPr id="16" name="Imagem 15" descr="Uma imagem contendo captura de tela&#10;&#10;Descrição gerada automaticamente">
            <a:extLst>
              <a:ext uri="{FF2B5EF4-FFF2-40B4-BE49-F238E27FC236}">
                <a16:creationId xmlns:a16="http://schemas.microsoft.com/office/drawing/2014/main" id="{B450BD97-3A1A-420D-8F21-6365A38D72C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3429" t="927" r="23434" b="44420"/>
          <a:stretch/>
        </p:blipFill>
        <p:spPr>
          <a:xfrm>
            <a:off x="7274717" y="1907160"/>
            <a:ext cx="3887697" cy="2249548"/>
          </a:xfrm>
          <a:prstGeom prst="rect">
            <a:avLst/>
          </a:prstGeom>
        </p:spPr>
      </p:pic>
    </p:spTree>
    <p:custDataLst>
      <p:tags r:id="rId1"/>
    </p:custDataLst>
    <p:extLst>
      <p:ext uri="{BB962C8B-B14F-4D97-AF65-F5344CB8AC3E}">
        <p14:creationId xmlns:p14="http://schemas.microsoft.com/office/powerpoint/2010/main" val="3287154717"/>
      </p:ext>
    </p:extLst>
  </p:cSld>
  <p:clrMapOvr>
    <a:masterClrMapping/>
  </p:clrMapOvr>
  <mc:AlternateContent xmlns:mc="http://schemas.openxmlformats.org/markup-compatibility/2006" xmlns:p14="http://schemas.microsoft.com/office/powerpoint/2010/main">
    <mc:Choice Requires="p14">
      <p:transition spd="slow" p14:dur="2000" advTm="3568"/>
    </mc:Choice>
    <mc:Fallback xmlns="">
      <p:transition spd="slow" advTm="35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37" fill="hold" nodeType="clickEffect">
                                  <p:stCondLst>
                                    <p:cond delay="0"/>
                                  </p:stCondLst>
                                  <p:childTnLst>
                                    <p:animEffect transition="out" filter="barn(outVertical)">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22" presetClass="entr" presetSubtype="2" fill="hold" nodeType="withEffect">
                                  <p:stCondLst>
                                    <p:cond delay="200"/>
                                  </p:stCondLst>
                                  <p:childTnLst>
                                    <p:set>
                                      <p:cBhvr>
                                        <p:cTn id="9" dur="1" fill="hold">
                                          <p:stCondLst>
                                            <p:cond delay="0"/>
                                          </p:stCondLst>
                                        </p:cTn>
                                        <p:tgtEl>
                                          <p:spTgt spid="15"/>
                                        </p:tgtEl>
                                        <p:attrNameLst>
                                          <p:attrName>style.visibility</p:attrName>
                                        </p:attrNameLst>
                                      </p:cBhvr>
                                      <p:to>
                                        <p:strVal val="visible"/>
                                      </p:to>
                                    </p:set>
                                    <p:animEffect transition="in" filter="wipe(right)">
                                      <p:cBhvr>
                                        <p:cTn id="10" dur="500"/>
                                        <p:tgtEl>
                                          <p:spTgt spid="15"/>
                                        </p:tgtEl>
                                      </p:cBhvr>
                                    </p:animEffect>
                                  </p:childTnLst>
                                </p:cTn>
                              </p:par>
                              <p:par>
                                <p:cTn id="11" presetID="22" presetClass="entr" presetSubtype="8" fill="hold" nodeType="withEffect">
                                  <p:stCondLst>
                                    <p:cond delay="20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4"/>
          <a:stretch>
            <a:fillRect/>
          </a:stretch>
        </p:blipFill>
        <p:spPr>
          <a:xfrm>
            <a:off x="257420" y="1679530"/>
            <a:ext cx="11677160" cy="40169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4">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5"/>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4"/>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4"/>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Tecnologia Educacional: AVA</a:t>
            </a:r>
            <a:endParaRPr lang="pt-BR" b="1" dirty="0">
              <a:effectLst>
                <a:outerShdw blurRad="38100" dist="38100" dir="2700000" algn="tl">
                  <a:srgbClr val="000000">
                    <a:alpha val="43137"/>
                  </a:srgbClr>
                </a:outerShdw>
              </a:effectLst>
            </a:endParaRPr>
          </a:p>
        </p:txBody>
      </p:sp>
      <p:sp>
        <p:nvSpPr>
          <p:cNvPr id="3" name="Espaço Reservado para Conteúdo 2">
            <a:extLst>
              <a:ext uri="{FF2B5EF4-FFF2-40B4-BE49-F238E27FC236}">
                <a16:creationId xmlns:a16="http://schemas.microsoft.com/office/drawing/2014/main" id="{D79C589C-8BAE-4ACC-AA99-C821A0A50F86}"/>
              </a:ext>
            </a:extLst>
          </p:cNvPr>
          <p:cNvSpPr>
            <a:spLocks noGrp="1"/>
          </p:cNvSpPr>
          <p:nvPr>
            <p:ph idx="1"/>
          </p:nvPr>
        </p:nvSpPr>
        <p:spPr>
          <a:xfrm>
            <a:off x="838200" y="1758151"/>
            <a:ext cx="10591800" cy="2552592"/>
          </a:xfrm>
        </p:spPr>
        <p:txBody>
          <a:bodyPr/>
          <a:lstStyle/>
          <a:p>
            <a:pPr marL="0" indent="0" algn="just">
              <a:lnSpc>
                <a:spcPct val="100000"/>
              </a:lnSpc>
              <a:buNone/>
            </a:pPr>
            <a:r>
              <a:rPr lang="pt-BR" dirty="0">
                <a:latin typeface="Arial" panose="020B0604020202020204" pitchFamily="34" charset="0"/>
                <a:cs typeface="Arial" panose="020B0604020202020204" pitchFamily="34" charset="0"/>
              </a:rPr>
              <a:t>Ensinamentos:</a:t>
            </a:r>
          </a:p>
          <a:p>
            <a:pPr algn="just">
              <a:lnSpc>
                <a:spcPct val="100000"/>
              </a:lnSpc>
            </a:pPr>
            <a:r>
              <a:rPr lang="pt-BR" dirty="0">
                <a:latin typeface="Arial" panose="020B0604020202020204" pitchFamily="34" charset="0"/>
                <a:cs typeface="Arial" panose="020B0604020202020204" pitchFamily="34" charset="0"/>
              </a:rPr>
              <a:t>Nomeação das partes do corpo </a:t>
            </a:r>
          </a:p>
          <a:p>
            <a:pPr algn="just">
              <a:lnSpc>
                <a:spcPct val="100000"/>
              </a:lnSpc>
            </a:pPr>
            <a:r>
              <a:rPr lang="pt-BR" dirty="0">
                <a:latin typeface="Arial" panose="020B0604020202020204" pitchFamily="34" charset="0"/>
                <a:cs typeface="Arial" panose="020B0604020202020204" pitchFamily="34" charset="0"/>
              </a:rPr>
              <a:t>Apresentação das partes íntimas </a:t>
            </a:r>
          </a:p>
          <a:p>
            <a:pPr algn="just">
              <a:lnSpc>
                <a:spcPct val="100000"/>
              </a:lnSpc>
            </a:pPr>
            <a:r>
              <a:rPr lang="pt-BR" dirty="0">
                <a:latin typeface="Arial" panose="020B0604020202020204" pitchFamily="34" charset="0"/>
                <a:cs typeface="Arial" panose="020B0604020202020204" pitchFamily="34" charset="0"/>
              </a:rPr>
              <a:t>Definição dos toques bons e ruins</a:t>
            </a: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7/11</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7"/>
          <a:stretch>
            <a:fillRect/>
          </a:stretch>
        </p:blipFill>
        <p:spPr>
          <a:xfrm>
            <a:off x="2126208" y="6151571"/>
            <a:ext cx="8015783" cy="541607"/>
          </a:xfrm>
          <a:prstGeom prst="rect">
            <a:avLst/>
          </a:prstGeom>
        </p:spPr>
      </p:pic>
      <p:pic>
        <p:nvPicPr>
          <p:cNvPr id="14" name="Imagem 13" descr="Uma imagem contendo captura de tela&#10;&#10;Descrição gerada automaticamente">
            <a:extLst>
              <a:ext uri="{FF2B5EF4-FFF2-40B4-BE49-F238E27FC236}">
                <a16:creationId xmlns:a16="http://schemas.microsoft.com/office/drawing/2014/main" id="{C558DA8E-C77C-4CD9-9E60-623CA222E4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33299" y="4003772"/>
            <a:ext cx="2849333" cy="1602562"/>
          </a:xfrm>
          <a:prstGeom prst="rect">
            <a:avLst/>
          </a:prstGeom>
          <a:ln w="3175" cap="sq">
            <a:solidFill>
              <a:srgbClr val="000000"/>
            </a:solidFill>
            <a:miter lim="800000"/>
          </a:ln>
          <a:effectLst>
            <a:outerShdw blurRad="63500" sx="102000" sy="102000" algn="ctr" rotWithShape="0">
              <a:prstClr val="black">
                <a:alpha val="40000"/>
              </a:prstClr>
            </a:outerShdw>
          </a:effectLst>
        </p:spPr>
      </p:pic>
      <p:pic>
        <p:nvPicPr>
          <p:cNvPr id="15" name="Imagem 14">
            <a:extLst>
              <a:ext uri="{FF2B5EF4-FFF2-40B4-BE49-F238E27FC236}">
                <a16:creationId xmlns:a16="http://schemas.microsoft.com/office/drawing/2014/main" id="{903B2E14-78ED-4B44-9E72-DB6EA71E3ED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47097" y="4003812"/>
            <a:ext cx="2849333" cy="1602482"/>
          </a:xfrm>
          <a:prstGeom prst="rect">
            <a:avLst/>
          </a:prstGeom>
          <a:ln w="3175" cap="sq">
            <a:solidFill>
              <a:srgbClr val="000000"/>
            </a:solidFill>
            <a:miter lim="800000"/>
          </a:ln>
          <a:effectLst>
            <a:outerShdw blurRad="63500" sx="102000" sy="102000" algn="ctr" rotWithShape="0">
              <a:prstClr val="black">
                <a:alpha val="40000"/>
              </a:prstClr>
            </a:outerShdw>
          </a:effectLst>
        </p:spPr>
      </p:pic>
      <p:pic>
        <p:nvPicPr>
          <p:cNvPr id="9" name="Imagem 8">
            <a:extLst>
              <a:ext uri="{FF2B5EF4-FFF2-40B4-BE49-F238E27FC236}">
                <a16:creationId xmlns:a16="http://schemas.microsoft.com/office/drawing/2014/main" id="{4096815A-DC60-4C35-8717-376D57FDA1C8}"/>
              </a:ext>
            </a:extLst>
          </p:cNvPr>
          <p:cNvPicPr>
            <a:picLocks noChangeAspect="1"/>
          </p:cNvPicPr>
          <p:nvPr/>
        </p:nvPicPr>
        <p:blipFill>
          <a:blip r:embed="rId10"/>
          <a:stretch>
            <a:fillRect/>
          </a:stretch>
        </p:blipFill>
        <p:spPr>
          <a:xfrm>
            <a:off x="7786410" y="2082357"/>
            <a:ext cx="2798301" cy="280225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6" name="Imagem 15">
            <a:extLst>
              <a:ext uri="{FF2B5EF4-FFF2-40B4-BE49-F238E27FC236}">
                <a16:creationId xmlns:a16="http://schemas.microsoft.com/office/drawing/2014/main" id="{79FB3859-F3A0-43C9-9692-EC28B1BF376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60895" y="4003813"/>
            <a:ext cx="2849333" cy="1602480"/>
          </a:xfrm>
          <a:prstGeom prst="rect">
            <a:avLst/>
          </a:prstGeom>
          <a:ln w="3175" cap="sq">
            <a:solidFill>
              <a:srgbClr val="000000"/>
            </a:solidFill>
            <a:miter lim="800000"/>
          </a:ln>
          <a:effectLst>
            <a:outerShdw blurRad="63500" sx="102000" sy="102000" algn="ctr" rotWithShape="0">
              <a:prstClr val="black">
                <a:alpha val="40000"/>
              </a:prstClr>
            </a:outerShdw>
          </a:effectLst>
        </p:spPr>
      </p:pic>
    </p:spTree>
    <p:custDataLst>
      <p:tags r:id="rId1"/>
    </p:custDataLst>
    <p:extLst>
      <p:ext uri="{BB962C8B-B14F-4D97-AF65-F5344CB8AC3E}">
        <p14:creationId xmlns:p14="http://schemas.microsoft.com/office/powerpoint/2010/main" val="2921703695"/>
      </p:ext>
    </p:extLst>
  </p:cSld>
  <p:clrMapOvr>
    <a:masterClrMapping/>
  </p:clrMapOvr>
  <mc:AlternateContent xmlns:mc="http://schemas.openxmlformats.org/markup-compatibility/2006" xmlns:p14="http://schemas.microsoft.com/office/powerpoint/2010/main">
    <mc:Choice Requires="p14">
      <p:transition spd="slow" p14:dur="2000" advTm="4955"/>
    </mc:Choice>
    <mc:Fallback xmlns="">
      <p:transition spd="slow" advTm="49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2" presetClass="entr" presetSubtype="8" fill="hold" nodeType="withEffect">
                                  <p:stCondLst>
                                    <p:cond delay="50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par>
                                <p:cTn id="15" presetID="22" presetClass="entr" presetSubtype="8" fill="hold" nodeType="withEffect">
                                  <p:stCondLst>
                                    <p:cond delay="100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79529"/>
            <a:ext cx="11677160" cy="39986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4"/>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Tecnologia Educacional: LA</a:t>
            </a:r>
            <a:endParaRPr lang="pt-BR" b="1" dirty="0">
              <a:effectLst>
                <a:outerShdw blurRad="38100" dist="38100" dir="2700000" algn="tl">
                  <a:srgbClr val="000000">
                    <a:alpha val="43137"/>
                  </a:srgbClr>
                </a:outerShdw>
              </a:effectLst>
            </a:endParaRPr>
          </a:p>
        </p:txBody>
      </p:sp>
      <p:sp>
        <p:nvSpPr>
          <p:cNvPr id="3" name="Espaço Reservado para Conteúdo 2">
            <a:extLst>
              <a:ext uri="{FF2B5EF4-FFF2-40B4-BE49-F238E27FC236}">
                <a16:creationId xmlns:a16="http://schemas.microsoft.com/office/drawing/2014/main" id="{D79C589C-8BAE-4ACC-AA99-C821A0A50F86}"/>
              </a:ext>
            </a:extLst>
          </p:cNvPr>
          <p:cNvSpPr>
            <a:spLocks noGrp="1"/>
          </p:cNvSpPr>
          <p:nvPr>
            <p:ph idx="1"/>
          </p:nvPr>
        </p:nvSpPr>
        <p:spPr>
          <a:xfrm>
            <a:off x="838200" y="1825625"/>
            <a:ext cx="10591800" cy="4351338"/>
          </a:xfrm>
        </p:spPr>
        <p:txBody>
          <a:bodyPr/>
          <a:lstStyle/>
          <a:p>
            <a:pPr marL="0" indent="0" algn="just">
              <a:lnSpc>
                <a:spcPct val="120000"/>
              </a:lnSpc>
              <a:buNone/>
            </a:pPr>
            <a:r>
              <a:rPr lang="pt-BR" dirty="0">
                <a:latin typeface="Arial" panose="020B0604020202020204" pitchFamily="34" charset="0"/>
                <a:cs typeface="Arial" panose="020B0604020202020204" pitchFamily="34" charset="0"/>
              </a:rPr>
              <a:t>Principais ações:</a:t>
            </a:r>
          </a:p>
          <a:p>
            <a:pPr algn="just">
              <a:lnSpc>
                <a:spcPct val="100000"/>
              </a:lnSpc>
            </a:pPr>
            <a:r>
              <a:rPr lang="pt-BR" dirty="0">
                <a:latin typeface="Arial" panose="020B0604020202020204" pitchFamily="34" charset="0"/>
                <a:cs typeface="Arial" panose="020B0604020202020204" pitchFamily="34" charset="0"/>
              </a:rPr>
              <a:t>Gerenciar turmas </a:t>
            </a:r>
          </a:p>
          <a:p>
            <a:pPr algn="just">
              <a:lnSpc>
                <a:spcPct val="100000"/>
              </a:lnSpc>
            </a:pPr>
            <a:r>
              <a:rPr lang="pt-BR" dirty="0">
                <a:latin typeface="Arial" panose="020B0604020202020204" pitchFamily="34" charset="0"/>
                <a:cs typeface="Arial" panose="020B0604020202020204" pitchFamily="34" charset="0"/>
              </a:rPr>
              <a:t>Gerenciar alunos </a:t>
            </a:r>
          </a:p>
          <a:p>
            <a:pPr algn="just">
              <a:lnSpc>
                <a:spcPct val="100000"/>
              </a:lnSpc>
            </a:pPr>
            <a:r>
              <a:rPr lang="pt-BR" dirty="0">
                <a:latin typeface="Arial" panose="020B0604020202020204" pitchFamily="34" charset="0"/>
                <a:cs typeface="Arial" panose="020B0604020202020204" pitchFamily="34" charset="0"/>
              </a:rPr>
              <a:t>Personalizar a aplicação </a:t>
            </a:r>
          </a:p>
          <a:p>
            <a:pPr algn="just">
              <a:lnSpc>
                <a:spcPct val="100000"/>
              </a:lnSpc>
            </a:pPr>
            <a:r>
              <a:rPr lang="pt-BR" dirty="0">
                <a:latin typeface="Arial" panose="020B0604020202020204" pitchFamily="34" charset="0"/>
                <a:cs typeface="Arial" panose="020B0604020202020204" pitchFamily="34" charset="0"/>
              </a:rPr>
              <a:t>Acessar materiais de apoio </a:t>
            </a:r>
          </a:p>
          <a:p>
            <a:pPr algn="just">
              <a:lnSpc>
                <a:spcPct val="100000"/>
              </a:lnSpc>
            </a:pPr>
            <a:r>
              <a:rPr lang="pt-BR" dirty="0">
                <a:latin typeface="Arial" panose="020B0604020202020204" pitchFamily="34" charset="0"/>
                <a:cs typeface="Arial" panose="020B0604020202020204" pitchFamily="34" charset="0"/>
              </a:rPr>
              <a:t>Submeter sugestões</a:t>
            </a: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8/11</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6"/>
          <a:stretch>
            <a:fillRect/>
          </a:stretch>
        </p:blipFill>
        <p:spPr>
          <a:xfrm>
            <a:off x="2126208" y="6151571"/>
            <a:ext cx="8015783" cy="541607"/>
          </a:xfrm>
          <a:prstGeom prst="rect">
            <a:avLst/>
          </a:prstGeom>
        </p:spPr>
      </p:pic>
      <p:pic>
        <p:nvPicPr>
          <p:cNvPr id="14" name="Imagem 13">
            <a:extLst>
              <a:ext uri="{FF2B5EF4-FFF2-40B4-BE49-F238E27FC236}">
                <a16:creationId xmlns:a16="http://schemas.microsoft.com/office/drawing/2014/main" id="{D14547B0-42ED-4C88-9545-8E29DE2D395D}"/>
              </a:ext>
            </a:extLst>
          </p:cNvPr>
          <p:cNvPicPr>
            <a:picLocks noChangeAspect="1"/>
          </p:cNvPicPr>
          <p:nvPr/>
        </p:nvPicPr>
        <p:blipFill>
          <a:blip r:embed="rId7"/>
          <a:stretch>
            <a:fillRect/>
          </a:stretch>
        </p:blipFill>
        <p:spPr>
          <a:xfrm>
            <a:off x="7157070" y="1873477"/>
            <a:ext cx="4067658" cy="3515009"/>
          </a:xfrm>
          <a:prstGeom prst="rect">
            <a:avLst/>
          </a:prstGeom>
        </p:spPr>
      </p:pic>
    </p:spTree>
    <p:extLst>
      <p:ext uri="{BB962C8B-B14F-4D97-AF65-F5344CB8AC3E}">
        <p14:creationId xmlns:p14="http://schemas.microsoft.com/office/powerpoint/2010/main" val="744371642"/>
      </p:ext>
    </p:extLst>
  </p:cSld>
  <p:clrMapOvr>
    <a:masterClrMapping/>
  </p:clrMapOvr>
  <mc:AlternateContent xmlns:mc="http://schemas.openxmlformats.org/markup-compatibility/2006" xmlns:p14="http://schemas.microsoft.com/office/powerpoint/2010/main">
    <mc:Choice Requires="p14">
      <p:transition spd="slow" p14:dur="2000" advTm="2296"/>
    </mc:Choice>
    <mc:Fallback xmlns="">
      <p:transition spd="slow" advTm="229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79529"/>
            <a:ext cx="11677160" cy="40548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4"/>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Tecnologia Educacional</a:t>
            </a:r>
            <a:endParaRPr lang="pt-BR" b="1" dirty="0">
              <a:effectLst>
                <a:outerShdw blurRad="38100" dist="38100" dir="2700000" algn="tl">
                  <a:srgbClr val="000000">
                    <a:alpha val="43137"/>
                  </a:srgbClr>
                </a:outerShdw>
              </a:effectLst>
            </a:endParaRP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9/11</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6"/>
          <a:stretch>
            <a:fillRect/>
          </a:stretch>
        </p:blipFill>
        <p:spPr>
          <a:xfrm>
            <a:off x="2126208" y="6151571"/>
            <a:ext cx="8015783" cy="541607"/>
          </a:xfrm>
          <a:prstGeom prst="rect">
            <a:avLst/>
          </a:prstGeom>
        </p:spPr>
      </p:pic>
      <p:pic>
        <p:nvPicPr>
          <p:cNvPr id="15" name="Imagem 14" descr="Uma imagem contendo pessoa, computador, interior, equipamentos eletrônicos&#10;&#10;Descrição gerada automaticamente">
            <a:extLst>
              <a:ext uri="{FF2B5EF4-FFF2-40B4-BE49-F238E27FC236}">
                <a16:creationId xmlns:a16="http://schemas.microsoft.com/office/drawing/2014/main" id="{103A412B-3F0E-4451-A93D-97BA4810C419}"/>
              </a:ext>
            </a:extLst>
          </p:cNvPr>
          <p:cNvPicPr>
            <a:picLocks noChangeAspect="1"/>
          </p:cNvPicPr>
          <p:nvPr/>
        </p:nvPicPr>
        <p:blipFill rotWithShape="1">
          <a:blip r:embed="rId7">
            <a:extLst>
              <a:ext uri="{28A0092B-C50C-407E-A947-70E740481C1C}">
                <a14:useLocalDpi xmlns:a14="http://schemas.microsoft.com/office/drawing/2010/main" val="0"/>
              </a:ext>
            </a:extLst>
          </a:blip>
          <a:srcRect b="2982"/>
          <a:stretch/>
        </p:blipFill>
        <p:spPr>
          <a:xfrm>
            <a:off x="1645594" y="2322177"/>
            <a:ext cx="3739695" cy="2867310"/>
          </a:xfrm>
          <a:prstGeom prst="rect">
            <a:avLst/>
          </a:prstGeom>
        </p:spPr>
      </p:pic>
      <p:pic>
        <p:nvPicPr>
          <p:cNvPr id="16" name="Imagem 15" descr="Uma imagem contendo pessoa, computador, equipamentos eletrônicos, interior&#10;&#10;Descrição gerada automaticamente">
            <a:extLst>
              <a:ext uri="{FF2B5EF4-FFF2-40B4-BE49-F238E27FC236}">
                <a16:creationId xmlns:a16="http://schemas.microsoft.com/office/drawing/2014/main" id="{AC52899E-4555-4A5E-AA16-518FBE9DEBB9}"/>
              </a:ext>
            </a:extLst>
          </p:cNvPr>
          <p:cNvPicPr>
            <a:picLocks noChangeAspect="1"/>
          </p:cNvPicPr>
          <p:nvPr/>
        </p:nvPicPr>
        <p:blipFill rotWithShape="1">
          <a:blip r:embed="rId8">
            <a:extLst>
              <a:ext uri="{28A0092B-C50C-407E-A947-70E740481C1C}">
                <a14:useLocalDpi xmlns:a14="http://schemas.microsoft.com/office/drawing/2010/main" val="0"/>
              </a:ext>
            </a:extLst>
          </a:blip>
          <a:srcRect l="12635" t="549" r="5128"/>
          <a:stretch/>
        </p:blipFill>
        <p:spPr>
          <a:xfrm>
            <a:off x="6806711" y="2311161"/>
            <a:ext cx="3739695" cy="2867310"/>
          </a:xfrm>
          <a:prstGeom prst="rect">
            <a:avLst/>
          </a:prstGeom>
        </p:spPr>
      </p:pic>
      <p:pic>
        <p:nvPicPr>
          <p:cNvPr id="3" name="Imagem 2">
            <a:extLst>
              <a:ext uri="{FF2B5EF4-FFF2-40B4-BE49-F238E27FC236}">
                <a16:creationId xmlns:a16="http://schemas.microsoft.com/office/drawing/2014/main" id="{36993160-3545-4F34-AE2E-3448EB1D2B08}"/>
              </a:ext>
            </a:extLst>
          </p:cNvPr>
          <p:cNvPicPr>
            <a:picLocks noChangeAspect="1"/>
          </p:cNvPicPr>
          <p:nvPr/>
        </p:nvPicPr>
        <p:blipFill>
          <a:blip r:embed="rId9"/>
          <a:stretch>
            <a:fillRect/>
          </a:stretch>
        </p:blipFill>
        <p:spPr>
          <a:xfrm>
            <a:off x="6331928" y="2557151"/>
            <a:ext cx="5458400" cy="2366026"/>
          </a:xfrm>
          <a:prstGeom prst="rect">
            <a:avLst/>
          </a:prstGeom>
        </p:spPr>
      </p:pic>
      <p:pic>
        <p:nvPicPr>
          <p:cNvPr id="6" name="Imagem 5">
            <a:extLst>
              <a:ext uri="{FF2B5EF4-FFF2-40B4-BE49-F238E27FC236}">
                <a16:creationId xmlns:a16="http://schemas.microsoft.com/office/drawing/2014/main" id="{236A4708-4B3C-4E22-A0F6-201D3ACFAA89}"/>
              </a:ext>
            </a:extLst>
          </p:cNvPr>
          <p:cNvPicPr>
            <a:picLocks noChangeAspect="1"/>
          </p:cNvPicPr>
          <p:nvPr/>
        </p:nvPicPr>
        <p:blipFill>
          <a:blip r:embed="rId10"/>
          <a:stretch>
            <a:fillRect/>
          </a:stretch>
        </p:blipFill>
        <p:spPr>
          <a:xfrm>
            <a:off x="637600" y="2538522"/>
            <a:ext cx="5458400" cy="2341888"/>
          </a:xfrm>
          <a:prstGeom prst="rect">
            <a:avLst/>
          </a:prstGeom>
        </p:spPr>
      </p:pic>
      <p:pic>
        <p:nvPicPr>
          <p:cNvPr id="9" name="Imagem 8">
            <a:extLst>
              <a:ext uri="{FF2B5EF4-FFF2-40B4-BE49-F238E27FC236}">
                <a16:creationId xmlns:a16="http://schemas.microsoft.com/office/drawing/2014/main" id="{9803B6EE-990F-44E4-B639-7738270FB7C9}"/>
              </a:ext>
            </a:extLst>
          </p:cNvPr>
          <p:cNvPicPr>
            <a:picLocks noChangeAspect="1"/>
          </p:cNvPicPr>
          <p:nvPr/>
        </p:nvPicPr>
        <p:blipFill>
          <a:blip r:embed="rId11"/>
          <a:stretch>
            <a:fillRect/>
          </a:stretch>
        </p:blipFill>
        <p:spPr>
          <a:xfrm>
            <a:off x="2791652" y="1842561"/>
            <a:ext cx="6752948" cy="3795205"/>
          </a:xfrm>
          <a:prstGeom prst="rect">
            <a:avLst/>
          </a:prstGeom>
        </p:spPr>
      </p:pic>
      <p:pic>
        <p:nvPicPr>
          <p:cNvPr id="18" name="Imagem 17">
            <a:extLst>
              <a:ext uri="{FF2B5EF4-FFF2-40B4-BE49-F238E27FC236}">
                <a16:creationId xmlns:a16="http://schemas.microsoft.com/office/drawing/2014/main" id="{B154745F-1083-4713-BBD9-52E3F24DC383}"/>
              </a:ext>
            </a:extLst>
          </p:cNvPr>
          <p:cNvPicPr>
            <a:picLocks noChangeAspect="1"/>
          </p:cNvPicPr>
          <p:nvPr/>
        </p:nvPicPr>
        <p:blipFill>
          <a:blip r:embed="rId12"/>
          <a:stretch>
            <a:fillRect/>
          </a:stretch>
        </p:blipFill>
        <p:spPr>
          <a:xfrm>
            <a:off x="4912431" y="1823280"/>
            <a:ext cx="2838993" cy="3814486"/>
          </a:xfrm>
          <a:prstGeom prst="rect">
            <a:avLst/>
          </a:prstGeom>
          <a:ln w="3175" cap="sq">
            <a:solidFill>
              <a:srgbClr val="000000"/>
            </a:solidFill>
            <a:miter lim="800000"/>
          </a:ln>
          <a:effectLst>
            <a:outerShdw blurRad="57150" dist="50800" dir="2700000" algn="tl" rotWithShape="0">
              <a:srgbClr val="000000">
                <a:alpha val="40000"/>
              </a:srgbClr>
            </a:outerShdw>
          </a:effectLst>
        </p:spPr>
      </p:pic>
      <p:pic>
        <p:nvPicPr>
          <p:cNvPr id="17" name="Imagem 16">
            <a:extLst>
              <a:ext uri="{FF2B5EF4-FFF2-40B4-BE49-F238E27FC236}">
                <a16:creationId xmlns:a16="http://schemas.microsoft.com/office/drawing/2014/main" id="{8065EAB9-CFEC-4B0D-B0EE-DF3CE71D2C6D}"/>
              </a:ext>
            </a:extLst>
          </p:cNvPr>
          <p:cNvPicPr>
            <a:picLocks noChangeAspect="1"/>
          </p:cNvPicPr>
          <p:nvPr/>
        </p:nvPicPr>
        <p:blipFill>
          <a:blip r:embed="rId13"/>
          <a:stretch>
            <a:fillRect/>
          </a:stretch>
        </p:blipFill>
        <p:spPr>
          <a:xfrm>
            <a:off x="3036598" y="1853121"/>
            <a:ext cx="6580128" cy="3634609"/>
          </a:xfrm>
          <a:prstGeom prst="rect">
            <a:avLst/>
          </a:prstGeom>
          <a:ln w="31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00078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5"/>
                                        </p:tgtEl>
                                      </p:cBhvr>
                                    </p:animEffect>
                                    <p:set>
                                      <p:cBhvr>
                                        <p:cTn id="15" dur="1" fill="hold">
                                          <p:stCondLst>
                                            <p:cond delay="499"/>
                                          </p:stCondLst>
                                        </p:cTn>
                                        <p:tgtEl>
                                          <p:spTgt spid="15"/>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6"/>
                                        </p:tgtEl>
                                      </p:cBhvr>
                                    </p:animEffect>
                                    <p:set>
                                      <p:cBhvr>
                                        <p:cTn id="18" dur="1" fill="hold">
                                          <p:stCondLst>
                                            <p:cond delay="499"/>
                                          </p:stCondLst>
                                        </p:cTn>
                                        <p:tgtEl>
                                          <p:spTgt spid="16"/>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7" name="Imagem 16">
            <a:extLst>
              <a:ext uri="{FF2B5EF4-FFF2-40B4-BE49-F238E27FC236}">
                <a16:creationId xmlns:a16="http://schemas.microsoft.com/office/drawing/2014/main" id="{80844AA0-A2B3-46C5-B981-9E53938835CA}"/>
              </a:ext>
            </a:extLst>
          </p:cNvPr>
          <p:cNvPicPr>
            <a:picLocks noChangeAspect="1"/>
          </p:cNvPicPr>
          <p:nvPr/>
        </p:nvPicPr>
        <p:blipFill rotWithShape="1">
          <a:blip r:embed="rId3"/>
          <a:srcRect b="47709"/>
          <a:stretch/>
        </p:blipFill>
        <p:spPr>
          <a:xfrm>
            <a:off x="1334864" y="538031"/>
            <a:ext cx="9557657" cy="2811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4"/>
          <a:stretch>
            <a:fillRect/>
          </a:stretch>
        </p:blipFill>
        <p:spPr>
          <a:xfrm>
            <a:off x="257420" y="2948477"/>
            <a:ext cx="11677160" cy="14089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4">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5"/>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4"/>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4"/>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10/11</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7"/>
          <a:stretch>
            <a:fillRect/>
          </a:stretch>
        </p:blipFill>
        <p:spPr>
          <a:xfrm>
            <a:off x="2126208" y="6151571"/>
            <a:ext cx="8015783" cy="541607"/>
          </a:xfrm>
          <a:prstGeom prst="rect">
            <a:avLst/>
          </a:prstGeom>
        </p:spPr>
      </p:pic>
      <p:sp>
        <p:nvSpPr>
          <p:cNvPr id="15" name="CaixaDeTexto 14">
            <a:extLst>
              <a:ext uri="{FF2B5EF4-FFF2-40B4-BE49-F238E27FC236}">
                <a16:creationId xmlns:a16="http://schemas.microsoft.com/office/drawing/2014/main" id="{B265F57B-0B14-4202-B10A-925E819511A4}"/>
              </a:ext>
            </a:extLst>
          </p:cNvPr>
          <p:cNvSpPr txBox="1"/>
          <p:nvPr/>
        </p:nvSpPr>
        <p:spPr>
          <a:xfrm>
            <a:off x="285917" y="2970647"/>
            <a:ext cx="11920238" cy="1015663"/>
          </a:xfrm>
          <a:prstGeom prst="rect">
            <a:avLst/>
          </a:prstGeom>
          <a:noFill/>
        </p:spPr>
        <p:txBody>
          <a:bodyPr wrap="square" rtlCol="0">
            <a:spAutoFit/>
          </a:bodyPr>
          <a:lstStyle/>
          <a:p>
            <a:pPr algn="ctr"/>
            <a:r>
              <a:rPr lang="pt-BR" sz="6000" dirty="0">
                <a:latin typeface="Candara" panose="020E0502030303020204" pitchFamily="34" charset="0"/>
                <a:cs typeface="Arial" panose="020B0604020202020204" pitchFamily="34" charset="0"/>
              </a:rPr>
              <a:t>“                                                              ” </a:t>
            </a:r>
          </a:p>
        </p:txBody>
      </p:sp>
      <p:sp>
        <p:nvSpPr>
          <p:cNvPr id="3" name="Espaço Reservado para Conteúdo 2">
            <a:extLst>
              <a:ext uri="{FF2B5EF4-FFF2-40B4-BE49-F238E27FC236}">
                <a16:creationId xmlns:a16="http://schemas.microsoft.com/office/drawing/2014/main" id="{D79C589C-8BAE-4ACC-AA99-C821A0A50F86}"/>
              </a:ext>
            </a:extLst>
          </p:cNvPr>
          <p:cNvSpPr>
            <a:spLocks noGrp="1"/>
          </p:cNvSpPr>
          <p:nvPr>
            <p:ph idx="1"/>
          </p:nvPr>
        </p:nvSpPr>
        <p:spPr>
          <a:xfrm>
            <a:off x="950136" y="3176211"/>
            <a:ext cx="10591800" cy="1320282"/>
          </a:xfrm>
        </p:spPr>
        <p:txBody>
          <a:bodyPr>
            <a:normAutofit/>
          </a:bodyPr>
          <a:lstStyle/>
          <a:p>
            <a:pPr marL="0" indent="0" algn="just">
              <a:lnSpc>
                <a:spcPct val="120000"/>
              </a:lnSpc>
              <a:buNone/>
            </a:pPr>
            <a:r>
              <a:rPr lang="pt-BR" sz="4000" b="1" dirty="0">
                <a:latin typeface="Arial" panose="020B0604020202020204" pitchFamily="34" charset="0"/>
                <a:cs typeface="Arial" panose="020B0604020202020204" pitchFamily="34" charset="0"/>
              </a:rPr>
              <a:t>Jogos são coisa séria, porque são drogas</a:t>
            </a:r>
          </a:p>
        </p:txBody>
      </p:sp>
    </p:spTree>
    <p:extLst>
      <p:ext uri="{BB962C8B-B14F-4D97-AF65-F5344CB8AC3E}">
        <p14:creationId xmlns:p14="http://schemas.microsoft.com/office/powerpoint/2010/main" val="1495594562"/>
      </p:ext>
    </p:extLst>
  </p:cSld>
  <p:clrMapOvr>
    <a:masterClrMapping/>
  </p:clrMapOvr>
  <mc:AlternateContent xmlns:mc="http://schemas.openxmlformats.org/markup-compatibility/2006" xmlns:p14="http://schemas.microsoft.com/office/powerpoint/2010/main">
    <mc:Choice Requires="p14">
      <p:transition spd="slow" p14:dur="2000" advTm="3295"/>
    </mc:Choice>
    <mc:Fallback xmlns="">
      <p:transition spd="slow" advTm="329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79529"/>
            <a:ext cx="11677160" cy="40548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4"/>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Referências</a:t>
            </a: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11/11</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6"/>
          <a:stretch>
            <a:fillRect/>
          </a:stretch>
        </p:blipFill>
        <p:spPr>
          <a:xfrm>
            <a:off x="2126208" y="6151571"/>
            <a:ext cx="8015783" cy="541607"/>
          </a:xfrm>
          <a:prstGeom prst="rect">
            <a:avLst/>
          </a:prstGeom>
        </p:spPr>
      </p:pic>
      <p:sp>
        <p:nvSpPr>
          <p:cNvPr id="14" name="CaixaDeTexto 13">
            <a:extLst>
              <a:ext uri="{FF2B5EF4-FFF2-40B4-BE49-F238E27FC236}">
                <a16:creationId xmlns:a16="http://schemas.microsoft.com/office/drawing/2014/main" id="{821D44C0-884C-4025-A11B-CE826C9938E8}"/>
              </a:ext>
            </a:extLst>
          </p:cNvPr>
          <p:cNvSpPr txBox="1"/>
          <p:nvPr/>
        </p:nvSpPr>
        <p:spPr>
          <a:xfrm>
            <a:off x="709127" y="1758151"/>
            <a:ext cx="10644673" cy="4247317"/>
          </a:xfrm>
          <a:prstGeom prst="rect">
            <a:avLst/>
          </a:prstGeom>
          <a:noFill/>
        </p:spPr>
        <p:txBody>
          <a:bodyPr wrap="square" rtlCol="0">
            <a:spAutoFit/>
          </a:bodyPr>
          <a:lstStyle/>
          <a:p>
            <a:pPr algn="just"/>
            <a:r>
              <a:rPr lang="pt-BR" dirty="0">
                <a:latin typeface="Arial" panose="020B0604020202020204" pitchFamily="34" charset="0"/>
                <a:cs typeface="Arial" panose="020B0604020202020204" pitchFamily="34" charset="0"/>
              </a:rPr>
              <a:t>Departamento Penitenciário Nacional. 2018. Levantamento Nacional de Informações Penitenciárias.</a:t>
            </a:r>
          </a:p>
          <a:p>
            <a:pPr algn="just"/>
            <a:endParaRPr lang="pt-BR" dirty="0">
              <a:latin typeface="Arial" panose="020B0604020202020204" pitchFamily="34" charset="0"/>
              <a:cs typeface="Arial" panose="020B0604020202020204" pitchFamily="34" charset="0"/>
            </a:endParaRPr>
          </a:p>
          <a:p>
            <a:pPr algn="just"/>
            <a:r>
              <a:rPr lang="pt-BR" dirty="0">
                <a:latin typeface="Arial" panose="020B0604020202020204" pitchFamily="34" charset="0"/>
                <a:cs typeface="Arial" panose="020B0604020202020204" pitchFamily="34" charset="0"/>
              </a:rPr>
              <a:t>Ministério da Saúde. Análise epidemiológica da violência sexual contra crianças e adolescentes no brasil, 2011 a 2017. Brasília (DF), v. 4, p. 17, 2018. Disponível em: &lt;http://portalarquivos2.saude.gov.br/</a:t>
            </a:r>
            <a:r>
              <a:rPr lang="pt-BR" dirty="0" err="1">
                <a:latin typeface="Arial" panose="020B0604020202020204" pitchFamily="34" charset="0"/>
                <a:cs typeface="Arial" panose="020B0604020202020204" pitchFamily="34" charset="0"/>
              </a:rPr>
              <a:t>images</a:t>
            </a:r>
            <a:r>
              <a:rPr lang="pt-BR" dirty="0">
                <a:latin typeface="Arial" panose="020B0604020202020204" pitchFamily="34" charset="0"/>
                <a:cs typeface="Arial" panose="020B0604020202020204" pitchFamily="34" charset="0"/>
              </a:rPr>
              <a:t>/</a:t>
            </a:r>
            <a:r>
              <a:rPr lang="pt-BR" dirty="0" err="1">
                <a:latin typeface="Arial" panose="020B0604020202020204" pitchFamily="34" charset="0"/>
                <a:cs typeface="Arial" panose="020B0604020202020204" pitchFamily="34" charset="0"/>
              </a:rPr>
              <a:t>pdf</a:t>
            </a:r>
            <a:r>
              <a:rPr lang="pt-BR" dirty="0">
                <a:latin typeface="Arial" panose="020B0604020202020204" pitchFamily="34" charset="0"/>
                <a:cs typeface="Arial" panose="020B0604020202020204" pitchFamily="34" charset="0"/>
              </a:rPr>
              <a:t>/2018/junho/25/2018-024.pdf&gt;.</a:t>
            </a:r>
          </a:p>
          <a:p>
            <a:pPr algn="just"/>
            <a:endParaRPr lang="pt-BR"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KRUG, Etienne G. et al. The world report on violence and health. The lancet, v. 360, n. 9339, p. 1083-1088, 2002.</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UN Women, UNICEF, et al.2018.International technical guidance on sexuality education: an evidence-informed approach. UNESCO Publishing, United States of America, New York.</a:t>
            </a:r>
          </a:p>
          <a:p>
            <a:pPr algn="just"/>
            <a:endParaRPr lang="en-US" dirty="0">
              <a:latin typeface="Arial" panose="020B0604020202020204" pitchFamily="34" charset="0"/>
              <a:cs typeface="Arial" panose="020B0604020202020204" pitchFamily="34" charset="0"/>
            </a:endParaRPr>
          </a:p>
          <a:p>
            <a:pPr algn="just"/>
            <a:r>
              <a:rPr lang="pt-BR" dirty="0" err="1">
                <a:latin typeface="Arial" panose="020B0604020202020204" pitchFamily="34" charset="0"/>
                <a:cs typeface="Arial" panose="020B0604020202020204" pitchFamily="34" charset="0"/>
              </a:rPr>
              <a:t>Hounsell</a:t>
            </a:r>
            <a:r>
              <a:rPr lang="pt-BR" dirty="0">
                <a:latin typeface="Arial" panose="020B0604020202020204" pitchFamily="34" charset="0"/>
                <a:cs typeface="Arial" panose="020B0604020202020204" pitchFamily="34" charset="0"/>
              </a:rPr>
              <a:t>, Marcelo Da Silva. O videogame é uma droga. Joinville (SC), 2015. </a:t>
            </a:r>
            <a:r>
              <a:rPr lang="pt-BR" dirty="0" err="1">
                <a:latin typeface="Arial" panose="020B0604020202020204" pitchFamily="34" charset="0"/>
                <a:cs typeface="Arial" panose="020B0604020202020204" pitchFamily="34" charset="0"/>
              </a:rPr>
              <a:t>TEDx</a:t>
            </a:r>
            <a:r>
              <a:rPr lang="pt-BR" dirty="0">
                <a:latin typeface="Arial" panose="020B0604020202020204" pitchFamily="34" charset="0"/>
                <a:cs typeface="Arial" panose="020B0604020202020204" pitchFamily="34" charset="0"/>
              </a:rPr>
              <a:t> </a:t>
            </a:r>
            <a:r>
              <a:rPr lang="pt-BR" dirty="0" err="1">
                <a:latin typeface="Arial" panose="020B0604020202020204" pitchFamily="34" charset="0"/>
                <a:cs typeface="Arial" panose="020B0604020202020204" pitchFamily="34" charset="0"/>
              </a:rPr>
              <a:t>Talks</a:t>
            </a:r>
            <a:r>
              <a:rPr lang="pt-BR"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209045"/>
      </p:ext>
    </p:extLst>
  </p:cSld>
  <p:clrMapOvr>
    <a:masterClrMapping/>
  </p:clrMapOvr>
  <mc:AlternateContent xmlns:mc="http://schemas.openxmlformats.org/markup-compatibility/2006" xmlns:p14="http://schemas.microsoft.com/office/powerpoint/2010/main">
    <mc:Choice Requires="p14">
      <p:transition spd="slow" p14:dur="2000" advTm="3764"/>
    </mc:Choice>
    <mc:Fallback xmlns="">
      <p:transition spd="slow" advTm="376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79530"/>
            <a:ext cx="11677160" cy="20948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4"/>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Agradecimentos</a:t>
            </a:r>
          </a:p>
        </p:txBody>
      </p:sp>
      <p:sp>
        <p:nvSpPr>
          <p:cNvPr id="3" name="Espaço Reservado para Conteúdo 2">
            <a:extLst>
              <a:ext uri="{FF2B5EF4-FFF2-40B4-BE49-F238E27FC236}">
                <a16:creationId xmlns:a16="http://schemas.microsoft.com/office/drawing/2014/main" id="{D79C589C-8BAE-4ACC-AA99-C821A0A50F86}"/>
              </a:ext>
            </a:extLst>
          </p:cNvPr>
          <p:cNvSpPr>
            <a:spLocks noGrp="1"/>
          </p:cNvSpPr>
          <p:nvPr>
            <p:ph idx="1"/>
          </p:nvPr>
        </p:nvSpPr>
        <p:spPr>
          <a:xfrm>
            <a:off x="838200" y="1825625"/>
            <a:ext cx="10591800" cy="4351338"/>
          </a:xfrm>
        </p:spPr>
        <p:txBody>
          <a:bodyPr/>
          <a:lstStyle/>
          <a:p>
            <a:pPr marL="0" indent="0" algn="just">
              <a:lnSpc>
                <a:spcPct val="120000"/>
              </a:lnSpc>
              <a:buNone/>
            </a:pPr>
            <a:r>
              <a:rPr lang="pt-BR" dirty="0">
                <a:latin typeface="Arial" panose="020B0604020202020204" pitchFamily="34" charset="0"/>
                <a:cs typeface="Arial" panose="020B0604020202020204" pitchFamily="34" charset="0"/>
              </a:rPr>
              <a:t>O presente trabalho foi realizado com apoio da Coordenação de Aperfeiçoamento de Pessoal de Nível Superior - Brasil (CAPES) - Código de Financiamento 001</a:t>
            </a: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1/11</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6"/>
          <a:stretch>
            <a:fillRect/>
          </a:stretch>
        </p:blipFill>
        <p:spPr>
          <a:xfrm>
            <a:off x="2126208" y="6151571"/>
            <a:ext cx="8015783" cy="541607"/>
          </a:xfrm>
          <a:prstGeom prst="rect">
            <a:avLst/>
          </a:prstGeom>
        </p:spPr>
      </p:pic>
    </p:spTree>
    <p:extLst>
      <p:ext uri="{BB962C8B-B14F-4D97-AF65-F5344CB8AC3E}">
        <p14:creationId xmlns:p14="http://schemas.microsoft.com/office/powerpoint/2010/main" val="953598174"/>
      </p:ext>
    </p:extLst>
  </p:cSld>
  <p:clrMapOvr>
    <a:masterClrMapping/>
  </p:clrMapOvr>
  <mc:AlternateContent xmlns:mc="http://schemas.openxmlformats.org/markup-compatibility/2006" xmlns:p14="http://schemas.microsoft.com/office/powerpoint/2010/main">
    <mc:Choice Requires="p14">
      <p:transition spd="slow" p14:dur="2000" advTm="3890"/>
    </mc:Choice>
    <mc:Fallback xmlns="">
      <p:transition spd="slow" advTm="389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79530"/>
            <a:ext cx="11677160" cy="39540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4"/>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Sumário</a:t>
            </a:r>
          </a:p>
        </p:txBody>
      </p:sp>
      <p:sp>
        <p:nvSpPr>
          <p:cNvPr id="3" name="Espaço Reservado para Conteúdo 2">
            <a:extLst>
              <a:ext uri="{FF2B5EF4-FFF2-40B4-BE49-F238E27FC236}">
                <a16:creationId xmlns:a16="http://schemas.microsoft.com/office/drawing/2014/main" id="{D79C589C-8BAE-4ACC-AA99-C821A0A50F86}"/>
              </a:ext>
            </a:extLst>
          </p:cNvPr>
          <p:cNvSpPr>
            <a:spLocks noGrp="1"/>
          </p:cNvSpPr>
          <p:nvPr>
            <p:ph idx="1"/>
          </p:nvPr>
        </p:nvSpPr>
        <p:spPr>
          <a:xfrm>
            <a:off x="838200" y="1825625"/>
            <a:ext cx="10591800" cy="3761772"/>
          </a:xfrm>
        </p:spPr>
        <p:txBody>
          <a:bodyPr/>
          <a:lstStyle/>
          <a:p>
            <a:pPr algn="just">
              <a:lnSpc>
                <a:spcPct val="120000"/>
              </a:lnSpc>
            </a:pPr>
            <a:r>
              <a:rPr lang="pt-BR" dirty="0">
                <a:latin typeface="Arial" panose="020B0604020202020204" pitchFamily="34" charset="0"/>
                <a:cs typeface="Arial" panose="020B0604020202020204" pitchFamily="34" charset="0"/>
              </a:rPr>
              <a:t>Problema da Violência Sexual</a:t>
            </a:r>
          </a:p>
          <a:p>
            <a:pPr lvl="1" algn="just">
              <a:lnSpc>
                <a:spcPct val="120000"/>
              </a:lnSpc>
            </a:pPr>
            <a:r>
              <a:rPr lang="pt-BR" dirty="0">
                <a:latin typeface="Arial" panose="020B0604020202020204" pitchFamily="34" charset="0"/>
                <a:cs typeface="Arial" panose="020B0604020202020204" pitchFamily="34" charset="0"/>
              </a:rPr>
              <a:t>Gravidade</a:t>
            </a:r>
          </a:p>
          <a:p>
            <a:pPr lvl="1" algn="just">
              <a:lnSpc>
                <a:spcPct val="120000"/>
              </a:lnSpc>
            </a:pPr>
            <a:r>
              <a:rPr lang="pt-BR" dirty="0">
                <a:latin typeface="Arial" panose="020B0604020202020204" pitchFamily="34" charset="0"/>
                <a:cs typeface="Arial" panose="020B0604020202020204" pitchFamily="34" charset="0"/>
              </a:rPr>
              <a:t>Causa</a:t>
            </a:r>
          </a:p>
          <a:p>
            <a:pPr lvl="1" algn="just">
              <a:lnSpc>
                <a:spcPct val="120000"/>
              </a:lnSpc>
            </a:pPr>
            <a:r>
              <a:rPr lang="pt-BR" dirty="0">
                <a:latin typeface="Arial" panose="020B0604020202020204" pitchFamily="34" charset="0"/>
                <a:cs typeface="Arial" panose="020B0604020202020204" pitchFamily="34" charset="0"/>
              </a:rPr>
              <a:t>Soluções</a:t>
            </a:r>
          </a:p>
          <a:p>
            <a:pPr algn="just">
              <a:lnSpc>
                <a:spcPct val="120000"/>
              </a:lnSpc>
            </a:pPr>
            <a:r>
              <a:rPr lang="pt-BR" dirty="0">
                <a:latin typeface="Arial" panose="020B0604020202020204" pitchFamily="34" charset="0"/>
                <a:cs typeface="Arial" panose="020B0604020202020204" pitchFamily="34" charset="0"/>
              </a:rPr>
              <a:t>Tecnologia Educacional</a:t>
            </a:r>
          </a:p>
          <a:p>
            <a:pPr lvl="1" algn="just">
              <a:lnSpc>
                <a:spcPct val="120000"/>
              </a:lnSpc>
            </a:pPr>
            <a:r>
              <a:rPr lang="pt-BR" dirty="0">
                <a:latin typeface="Arial" panose="020B0604020202020204" pitchFamily="34" charset="0"/>
                <a:cs typeface="Arial" panose="020B0604020202020204" pitchFamily="34" charset="0"/>
              </a:rPr>
              <a:t>Ambiente Virtual de Aprendizagem (AVA)</a:t>
            </a:r>
          </a:p>
          <a:p>
            <a:pPr lvl="1" algn="just">
              <a:lnSpc>
                <a:spcPct val="120000"/>
              </a:lnSpc>
            </a:pPr>
            <a:r>
              <a:rPr lang="pt-BR" dirty="0">
                <a:latin typeface="Arial" panose="020B0604020202020204" pitchFamily="34" charset="0"/>
                <a:cs typeface="Arial" panose="020B0604020202020204" pitchFamily="34" charset="0"/>
              </a:rPr>
              <a:t>Learning </a:t>
            </a:r>
            <a:r>
              <a:rPr lang="pt-BR" dirty="0" err="1">
                <a:latin typeface="Arial" panose="020B0604020202020204" pitchFamily="34" charset="0"/>
                <a:cs typeface="Arial" panose="020B0604020202020204" pitchFamily="34" charset="0"/>
              </a:rPr>
              <a:t>Analytic</a:t>
            </a:r>
            <a:r>
              <a:rPr lang="pt-BR" dirty="0">
                <a:latin typeface="Arial" panose="020B0604020202020204" pitchFamily="34" charset="0"/>
                <a:cs typeface="Arial" panose="020B0604020202020204" pitchFamily="34" charset="0"/>
              </a:rPr>
              <a:t> (LA)</a:t>
            </a: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2/11</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6"/>
          <a:stretch>
            <a:fillRect/>
          </a:stretch>
        </p:blipFill>
        <p:spPr>
          <a:xfrm>
            <a:off x="2126208" y="6151571"/>
            <a:ext cx="8015783" cy="541607"/>
          </a:xfrm>
          <a:prstGeom prst="rect">
            <a:avLst/>
          </a:prstGeom>
        </p:spPr>
      </p:pic>
    </p:spTree>
    <p:extLst>
      <p:ext uri="{BB962C8B-B14F-4D97-AF65-F5344CB8AC3E}">
        <p14:creationId xmlns:p14="http://schemas.microsoft.com/office/powerpoint/2010/main" val="1990404726"/>
      </p:ext>
    </p:extLst>
  </p:cSld>
  <p:clrMapOvr>
    <a:masterClrMapping/>
  </p:clrMapOvr>
  <mc:AlternateContent xmlns:mc="http://schemas.openxmlformats.org/markup-compatibility/2006" xmlns:p14="http://schemas.microsoft.com/office/powerpoint/2010/main">
    <mc:Choice Requires="p14">
      <p:transition spd="slow" p14:dur="2000" advTm="2993"/>
    </mc:Choice>
    <mc:Fallback xmlns="">
      <p:transition spd="slow" advTm="299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4"/>
          <a:stretch>
            <a:fillRect/>
          </a:stretch>
        </p:blipFill>
        <p:spPr>
          <a:xfrm>
            <a:off x="257420" y="1679530"/>
            <a:ext cx="11677160" cy="39540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8" name="Picture 4" descr="Resultado de imagem para black back ground">
            <a:extLst>
              <a:ext uri="{FF2B5EF4-FFF2-40B4-BE49-F238E27FC236}">
                <a16:creationId xmlns:a16="http://schemas.microsoft.com/office/drawing/2014/main" id="{58BF0A64-AC99-4C53-912D-7A7C6D76FD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9559" y="3212868"/>
            <a:ext cx="1400321" cy="134324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4">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6"/>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4"/>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4"/>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Problema da Violência Sexual: Gravidade</a:t>
            </a:r>
          </a:p>
        </p:txBody>
      </p:sp>
      <p:graphicFrame>
        <p:nvGraphicFramePr>
          <p:cNvPr id="14" name="Espaço Reservado para Conteúdo 13">
            <a:extLst>
              <a:ext uri="{FF2B5EF4-FFF2-40B4-BE49-F238E27FC236}">
                <a16:creationId xmlns:a16="http://schemas.microsoft.com/office/drawing/2014/main" id="{F4C4841D-786E-46B5-BDC8-B82ED8E17850}"/>
              </a:ext>
            </a:extLst>
          </p:cNvPr>
          <p:cNvGraphicFramePr>
            <a:graphicFrameLocks noGrp="1"/>
          </p:cNvGraphicFramePr>
          <p:nvPr>
            <p:ph idx="1"/>
            <p:extLst>
              <p:ext uri="{D42A27DB-BD31-4B8C-83A1-F6EECF244321}">
                <p14:modId xmlns:p14="http://schemas.microsoft.com/office/powerpoint/2010/main" val="562386523"/>
              </p:ext>
            </p:extLst>
          </p:nvPr>
        </p:nvGraphicFramePr>
        <p:xfrm>
          <a:off x="671804" y="1814305"/>
          <a:ext cx="10580914" cy="3653434"/>
        </p:xfrm>
        <a:graphic>
          <a:graphicData uri="http://schemas.openxmlformats.org/drawingml/2006/chart">
            <c:chart xmlns:c="http://schemas.openxmlformats.org/drawingml/2006/chart" xmlns:r="http://schemas.openxmlformats.org/officeDocument/2006/relationships" r:id="rId7"/>
          </a:graphicData>
        </a:graphic>
      </p:graphicFrame>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3/11</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9"/>
          <a:stretch>
            <a:fillRect/>
          </a:stretch>
        </p:blipFill>
        <p:spPr>
          <a:xfrm>
            <a:off x="2126208" y="6151571"/>
            <a:ext cx="8015783" cy="541607"/>
          </a:xfrm>
          <a:prstGeom prst="rect">
            <a:avLst/>
          </a:prstGeom>
        </p:spPr>
      </p:pic>
      <p:pic>
        <p:nvPicPr>
          <p:cNvPr id="16" name="Imagem 15">
            <a:extLst>
              <a:ext uri="{FF2B5EF4-FFF2-40B4-BE49-F238E27FC236}">
                <a16:creationId xmlns:a16="http://schemas.microsoft.com/office/drawing/2014/main" id="{3CD4BF17-1696-4EA4-A802-DB24751CA46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6383" b="93009" l="9091" r="90572">
                        <a14:foregroundMark x1="22222" y1="8815" x2="22222" y2="8815"/>
                        <a14:foregroundMark x1="50505" y1="6383" x2="50505" y2="6383"/>
                        <a14:foregroundMark x1="49832" y1="90881" x2="49832" y2="90881"/>
                        <a14:foregroundMark x1="50168" y1="93617" x2="50168" y2="93617"/>
                        <a14:foregroundMark x1="42761" y1="89362" x2="42761" y2="89362"/>
                        <a14:foregroundMark x1="9428" y1="62614" x2="9428" y2="62614"/>
                        <a14:foregroundMark x1="12795" y1="45593" x2="12795" y2="45593"/>
                        <a14:foregroundMark x1="10438" y1="17933" x2="10438" y2="17933"/>
                        <a14:foregroundMark x1="17845" y1="30395" x2="17845" y2="30395"/>
                        <a14:foregroundMark x1="16835" y1="25836" x2="16835" y2="25836"/>
                        <a14:foregroundMark x1="17508" y1="35866" x2="17508" y2="35866"/>
                        <a14:foregroundMark x1="16162" y1="38906" x2="16162" y2="38906"/>
                        <a14:foregroundMark x1="14815" y1="41945" x2="14815" y2="41945"/>
                        <a14:foregroundMark x1="9091" y1="59878" x2="9091" y2="59878"/>
                        <a14:foregroundMark x1="90572" y1="58663" x2="90572" y2="58663"/>
                        <a14:backgroundMark x1="17172" y1="30091" x2="17172" y2="30091"/>
                        <a14:backgroundMark x1="17172" y1="30091" x2="17172" y2="30091"/>
                        <a14:backgroundMark x1="17172" y1="30395" x2="17172" y2="30395"/>
                        <a14:backgroundMark x1="16162" y1="26140" x2="16162" y2="26140"/>
                        <a14:backgroundMark x1="16162" y1="25532" x2="16162" y2="25532"/>
                      </a14:backgroundRemoval>
                    </a14:imgEffect>
                  </a14:imgLayer>
                </a14:imgProps>
              </a:ext>
            </a:extLst>
          </a:blip>
          <a:stretch>
            <a:fillRect/>
          </a:stretch>
        </p:blipFill>
        <p:spPr>
          <a:xfrm>
            <a:off x="5381625" y="3263584"/>
            <a:ext cx="1166813" cy="1292529"/>
          </a:xfrm>
          <a:prstGeom prst="rect">
            <a:avLst/>
          </a:prstGeom>
        </p:spPr>
      </p:pic>
      <p:sp>
        <p:nvSpPr>
          <p:cNvPr id="17" name="Espaço Reservado para Conteúdo 2">
            <a:extLst>
              <a:ext uri="{FF2B5EF4-FFF2-40B4-BE49-F238E27FC236}">
                <a16:creationId xmlns:a16="http://schemas.microsoft.com/office/drawing/2014/main" id="{EDBCB090-D651-4466-AB6E-1BBDFBBF9897}"/>
              </a:ext>
            </a:extLst>
          </p:cNvPr>
          <p:cNvSpPr txBox="1">
            <a:spLocks/>
          </p:cNvSpPr>
          <p:nvPr/>
        </p:nvSpPr>
        <p:spPr>
          <a:xfrm>
            <a:off x="762000" y="5278870"/>
            <a:ext cx="10591800" cy="478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400"/>
              </a:lnSpc>
              <a:buFont typeface="Arial" panose="020B0604020202020204" pitchFamily="34" charset="0"/>
              <a:buNone/>
            </a:pPr>
            <a:r>
              <a:rPr lang="pt-BR" sz="1400" dirty="0">
                <a:latin typeface="Arial" panose="020B0604020202020204" pitchFamily="34" charset="0"/>
                <a:cs typeface="Arial" panose="020B0604020202020204" pitchFamily="34" charset="0"/>
              </a:rPr>
              <a:t>*Departamento Penitenciário Nacional, dados de 2018. </a:t>
            </a:r>
          </a:p>
          <a:p>
            <a:pPr marL="0" indent="0" algn="just">
              <a:lnSpc>
                <a:spcPts val="400"/>
              </a:lnSpc>
              <a:buFont typeface="Arial" panose="020B0604020202020204" pitchFamily="34" charset="0"/>
              <a:buNone/>
            </a:pPr>
            <a:r>
              <a:rPr lang="pt-BR" sz="1400" dirty="0">
                <a:solidFill>
                  <a:schemeClr val="bg1"/>
                </a:solidFill>
                <a:latin typeface="Arial" panose="020B0604020202020204" pitchFamily="34" charset="0"/>
                <a:cs typeface="Arial" panose="020B0604020202020204" pitchFamily="34" charset="0"/>
              </a:rPr>
              <a:t>*Ministérios da Saúde, dados de 2017.</a:t>
            </a:r>
          </a:p>
        </p:txBody>
      </p:sp>
      <p:pic>
        <p:nvPicPr>
          <p:cNvPr id="19" name="Imagem 18">
            <a:extLst>
              <a:ext uri="{FF2B5EF4-FFF2-40B4-BE49-F238E27FC236}">
                <a16:creationId xmlns:a16="http://schemas.microsoft.com/office/drawing/2014/main" id="{E6AD28B1-9F16-419B-A055-C14BBBBF17B9}"/>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54966" b="57173" l="37949" r="42694"/>
                    </a14:imgEffect>
                  </a14:imgLayer>
                </a14:imgProps>
              </a:ext>
            </a:extLst>
          </a:blip>
          <a:srcRect l="37356" t="54690" r="56713" b="42551"/>
          <a:stretch/>
        </p:blipFill>
        <p:spPr>
          <a:xfrm>
            <a:off x="6685973" y="3824287"/>
            <a:ext cx="472065" cy="131539"/>
          </a:xfrm>
          <a:prstGeom prst="rect">
            <a:avLst/>
          </a:prstGeom>
          <a:ln w="6350" cap="sq">
            <a:solidFill>
              <a:srgbClr val="000000"/>
            </a:solidFill>
            <a:miter lim="800000"/>
          </a:ln>
          <a:effectLst>
            <a:outerShdw blurRad="571500" dist="762000" sx="95000" sy="95000" algn="l" rotWithShape="0">
              <a:prstClr val="black">
                <a:alpha val="30000"/>
              </a:prstClr>
            </a:outerShdw>
          </a:effectLst>
          <a:scene3d>
            <a:camera prst="orthographicFront">
              <a:rot lat="0" lon="0" rev="0"/>
            </a:camera>
            <a:lightRig rig="threePt" dir="t"/>
          </a:scene3d>
          <a:sp3d/>
        </p:spPr>
      </p:pic>
      <p:pic>
        <p:nvPicPr>
          <p:cNvPr id="6" name="Imagem 5">
            <a:extLst>
              <a:ext uri="{FF2B5EF4-FFF2-40B4-BE49-F238E27FC236}">
                <a16:creationId xmlns:a16="http://schemas.microsoft.com/office/drawing/2014/main" id="{547DB600-E614-406B-B5C9-CA3E9728FE91}"/>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foregroundMark x1="50000" y1="46512" x2="50000" y2="46512"/>
                        <a14:foregroundMark x1="44444" y1="37209" x2="38889" y2="39535"/>
                        <a14:foregroundMark x1="23611" y1="39535" x2="30556" y2="46512"/>
                        <a14:foregroundMark x1="56944" y1="46512" x2="61111" y2="48837"/>
                      </a14:backgroundRemoval>
                    </a14:imgEffect>
                  </a14:imgLayer>
                </a14:imgProps>
              </a:ext>
            </a:extLst>
          </a:blip>
          <a:stretch>
            <a:fillRect/>
          </a:stretch>
        </p:blipFill>
        <p:spPr>
          <a:xfrm>
            <a:off x="6546469" y="3705060"/>
            <a:ext cx="685800" cy="409575"/>
          </a:xfrm>
          <a:prstGeom prst="rect">
            <a:avLst/>
          </a:prstGeom>
        </p:spPr>
      </p:pic>
    </p:spTree>
    <p:custDataLst>
      <p:tags r:id="rId1"/>
    </p:custDataLst>
    <p:extLst>
      <p:ext uri="{BB962C8B-B14F-4D97-AF65-F5344CB8AC3E}">
        <p14:creationId xmlns:p14="http://schemas.microsoft.com/office/powerpoint/2010/main" val="599876117"/>
      </p:ext>
    </p:extLst>
  </p:cSld>
  <p:clrMapOvr>
    <a:masterClrMapping/>
  </p:clrMapOvr>
  <mc:AlternateContent xmlns:mc="http://schemas.openxmlformats.org/markup-compatibility/2006" xmlns:p14="http://schemas.microsoft.com/office/powerpoint/2010/main">
    <mc:Choice Requires="p14">
      <p:transition spd="slow" p14:dur="2000" advTm="5177"/>
    </mc:Choice>
    <mc:Fallback xmlns="">
      <p:transition spd="slow" advTm="51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1.11111E-6 L 0.18594 -0.00255 " pathEditMode="relative" rAng="0" ptsTypes="AA">
                                      <p:cBhvr>
                                        <p:cTn id="6" dur="1000" fill="hold"/>
                                        <p:tgtEl>
                                          <p:spTgt spid="6"/>
                                        </p:tgtEl>
                                        <p:attrNameLst>
                                          <p:attrName>ppt_x</p:attrName>
                                          <p:attrName>ppt_y</p:attrName>
                                        </p:attrNameLst>
                                      </p:cBhvr>
                                      <p:rCtr x="9297" y="-139"/>
                                    </p:animMotion>
                                  </p:childTnLst>
                                </p:cTn>
                              </p:par>
                              <p:par>
                                <p:cTn id="7" presetID="42" presetClass="path" presetSubtype="0" accel="50000" decel="50000" fill="hold" nodeType="withEffect">
                                  <p:stCondLst>
                                    <p:cond delay="0"/>
                                  </p:stCondLst>
                                  <p:childTnLst>
                                    <p:animMotion origin="layout" path="M 1.66667E-6 3.7037E-7 L 0.18437 -0.00046 " pathEditMode="relative" rAng="0" ptsTypes="AA">
                                      <p:cBhvr>
                                        <p:cTn id="8" dur="1000" fill="hold"/>
                                        <p:tgtEl>
                                          <p:spTgt spid="19"/>
                                        </p:tgtEl>
                                        <p:attrNameLst>
                                          <p:attrName>ppt_x</p:attrName>
                                          <p:attrName>ppt_y</p:attrName>
                                        </p:attrNameLst>
                                      </p:cBhvr>
                                      <p:rCtr x="921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79530"/>
            <a:ext cx="11677160" cy="39540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8" name="Picture 4" descr="Resultado de imagem para black back ground">
            <a:extLst>
              <a:ext uri="{FF2B5EF4-FFF2-40B4-BE49-F238E27FC236}">
                <a16:creationId xmlns:a16="http://schemas.microsoft.com/office/drawing/2014/main" id="{58BF0A64-AC99-4C53-912D-7A7C6D76FD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9559" y="3212868"/>
            <a:ext cx="1400321" cy="134324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5"/>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Problema da Violência Sexual: Gravidade</a:t>
            </a:r>
          </a:p>
        </p:txBody>
      </p:sp>
      <p:graphicFrame>
        <p:nvGraphicFramePr>
          <p:cNvPr id="14" name="Espaço Reservado para Conteúdo 13">
            <a:extLst>
              <a:ext uri="{FF2B5EF4-FFF2-40B4-BE49-F238E27FC236}">
                <a16:creationId xmlns:a16="http://schemas.microsoft.com/office/drawing/2014/main" id="{F4C4841D-786E-46B5-BDC8-B82ED8E17850}"/>
              </a:ext>
            </a:extLst>
          </p:cNvPr>
          <p:cNvGraphicFramePr>
            <a:graphicFrameLocks noGrp="1"/>
          </p:cNvGraphicFramePr>
          <p:nvPr>
            <p:ph idx="1"/>
          </p:nvPr>
        </p:nvGraphicFramePr>
        <p:xfrm>
          <a:off x="671804" y="1814305"/>
          <a:ext cx="10580914" cy="3653434"/>
        </p:xfrm>
        <a:graphic>
          <a:graphicData uri="http://schemas.openxmlformats.org/drawingml/2006/chart">
            <c:chart xmlns:c="http://schemas.openxmlformats.org/drawingml/2006/chart" xmlns:r="http://schemas.openxmlformats.org/officeDocument/2006/relationships" r:id="rId6"/>
          </a:graphicData>
        </a:graphic>
      </p:graphicFrame>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3/11</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8"/>
          <a:stretch>
            <a:fillRect/>
          </a:stretch>
        </p:blipFill>
        <p:spPr>
          <a:xfrm>
            <a:off x="2126208" y="6151571"/>
            <a:ext cx="8015783" cy="541607"/>
          </a:xfrm>
          <a:prstGeom prst="rect">
            <a:avLst/>
          </a:prstGeom>
        </p:spPr>
      </p:pic>
      <p:pic>
        <p:nvPicPr>
          <p:cNvPr id="16" name="Imagem 15">
            <a:extLst>
              <a:ext uri="{FF2B5EF4-FFF2-40B4-BE49-F238E27FC236}">
                <a16:creationId xmlns:a16="http://schemas.microsoft.com/office/drawing/2014/main" id="{3CD4BF17-1696-4EA4-A802-DB24751CA46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383" b="93009" l="9091" r="90572">
                        <a14:foregroundMark x1="22222" y1="8815" x2="22222" y2="8815"/>
                        <a14:foregroundMark x1="50505" y1="6383" x2="50505" y2="6383"/>
                        <a14:foregroundMark x1="49832" y1="90881" x2="49832" y2="90881"/>
                        <a14:foregroundMark x1="50168" y1="93617" x2="50168" y2="93617"/>
                        <a14:foregroundMark x1="42761" y1="89362" x2="42761" y2="89362"/>
                        <a14:foregroundMark x1="9428" y1="62614" x2="9428" y2="62614"/>
                        <a14:foregroundMark x1="12795" y1="45593" x2="12795" y2="45593"/>
                        <a14:foregroundMark x1="10438" y1="17933" x2="10438" y2="17933"/>
                        <a14:foregroundMark x1="17845" y1="30395" x2="17845" y2="30395"/>
                        <a14:foregroundMark x1="16835" y1="25836" x2="16835" y2="25836"/>
                        <a14:foregroundMark x1="17508" y1="35866" x2="17508" y2="35866"/>
                        <a14:foregroundMark x1="16162" y1="38906" x2="16162" y2="38906"/>
                        <a14:foregroundMark x1="14815" y1="41945" x2="14815" y2="41945"/>
                        <a14:foregroundMark x1="9091" y1="59878" x2="9091" y2="59878"/>
                        <a14:foregroundMark x1="90572" y1="58663" x2="90572" y2="58663"/>
                        <a14:backgroundMark x1="17172" y1="30091" x2="17172" y2="30091"/>
                        <a14:backgroundMark x1="17172" y1="30091" x2="17172" y2="30091"/>
                        <a14:backgroundMark x1="17172" y1="30395" x2="17172" y2="30395"/>
                        <a14:backgroundMark x1="16162" y1="26140" x2="16162" y2="26140"/>
                        <a14:backgroundMark x1="16162" y1="25532" x2="16162" y2="25532"/>
                      </a14:backgroundRemoval>
                    </a14:imgEffect>
                  </a14:imgLayer>
                </a14:imgProps>
              </a:ext>
            </a:extLst>
          </a:blip>
          <a:stretch>
            <a:fillRect/>
          </a:stretch>
        </p:blipFill>
        <p:spPr>
          <a:xfrm>
            <a:off x="5381625" y="3263584"/>
            <a:ext cx="1166813" cy="1292529"/>
          </a:xfrm>
          <a:prstGeom prst="rect">
            <a:avLst/>
          </a:prstGeom>
        </p:spPr>
      </p:pic>
      <p:pic>
        <p:nvPicPr>
          <p:cNvPr id="32" name="Imagem 31">
            <a:extLst>
              <a:ext uri="{FF2B5EF4-FFF2-40B4-BE49-F238E27FC236}">
                <a16:creationId xmlns:a16="http://schemas.microsoft.com/office/drawing/2014/main" id="{CACB786B-16BC-480C-A07A-CEBA0FD1B770}"/>
              </a:ext>
            </a:extLst>
          </p:cNvPr>
          <p:cNvPicPr>
            <a:picLocks noChangeAspect="1"/>
          </p:cNvPicPr>
          <p:nvPr/>
        </p:nvPicPr>
        <p:blipFill>
          <a:blip r:embed="rId11"/>
          <a:stretch>
            <a:fillRect/>
          </a:stretch>
        </p:blipFill>
        <p:spPr>
          <a:xfrm>
            <a:off x="8340495" y="1687500"/>
            <a:ext cx="2141209" cy="3954012"/>
          </a:xfrm>
          <a:prstGeom prst="rect">
            <a:avLst/>
          </a:prstGeom>
          <a:ln w="6350" cap="sq">
            <a:solidFill>
              <a:srgbClr val="000000"/>
            </a:solidFill>
            <a:miter lim="800000"/>
          </a:ln>
          <a:effectLst>
            <a:outerShdw blurRad="571500" dist="762000" sx="95000" sy="95000" algn="l" rotWithShape="0">
              <a:prstClr val="black">
                <a:alpha val="30000"/>
              </a:prstClr>
            </a:outerShdw>
          </a:effectLst>
        </p:spPr>
      </p:pic>
      <p:sp>
        <p:nvSpPr>
          <p:cNvPr id="17" name="Espaço Reservado para Conteúdo 2">
            <a:extLst>
              <a:ext uri="{FF2B5EF4-FFF2-40B4-BE49-F238E27FC236}">
                <a16:creationId xmlns:a16="http://schemas.microsoft.com/office/drawing/2014/main" id="{EDBCB090-D651-4466-AB6E-1BBDFBBF9897}"/>
              </a:ext>
            </a:extLst>
          </p:cNvPr>
          <p:cNvSpPr txBox="1">
            <a:spLocks/>
          </p:cNvSpPr>
          <p:nvPr/>
        </p:nvSpPr>
        <p:spPr>
          <a:xfrm>
            <a:off x="762000" y="5278870"/>
            <a:ext cx="10591800" cy="478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400"/>
              </a:lnSpc>
              <a:buFont typeface="Arial" panose="020B0604020202020204" pitchFamily="34" charset="0"/>
              <a:buNone/>
            </a:pPr>
            <a:r>
              <a:rPr lang="pt-BR" sz="1400" dirty="0">
                <a:latin typeface="Arial" panose="020B0604020202020204" pitchFamily="34" charset="0"/>
                <a:cs typeface="Arial" panose="020B0604020202020204" pitchFamily="34" charset="0"/>
              </a:rPr>
              <a:t>*Departamento Penitenciário Nacional, dados de 2018. </a:t>
            </a:r>
          </a:p>
          <a:p>
            <a:pPr marL="0" indent="0" algn="just">
              <a:lnSpc>
                <a:spcPts val="400"/>
              </a:lnSpc>
              <a:buFont typeface="Arial" panose="020B0604020202020204" pitchFamily="34" charset="0"/>
              <a:buNone/>
            </a:pPr>
            <a:r>
              <a:rPr lang="pt-BR" sz="1400" dirty="0">
                <a:latin typeface="Arial" panose="020B0604020202020204" pitchFamily="34" charset="0"/>
                <a:cs typeface="Arial" panose="020B0604020202020204" pitchFamily="34" charset="0"/>
              </a:rPr>
              <a:t>*Ministérios da Saúde, dados de 2017.</a:t>
            </a:r>
          </a:p>
        </p:txBody>
      </p:sp>
      <p:pic>
        <p:nvPicPr>
          <p:cNvPr id="19" name="Imagem 18">
            <a:extLst>
              <a:ext uri="{FF2B5EF4-FFF2-40B4-BE49-F238E27FC236}">
                <a16:creationId xmlns:a16="http://schemas.microsoft.com/office/drawing/2014/main" id="{CA9288E9-6F83-4AD7-81BA-B1A93509D29C}"/>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50000" y1="46512" x2="50000" y2="46512"/>
                        <a14:foregroundMark x1="44444" y1="37209" x2="38889" y2="39535"/>
                        <a14:foregroundMark x1="23611" y1="39535" x2="30556" y2="46512"/>
                        <a14:foregroundMark x1="56944" y1="46512" x2="61111" y2="48837"/>
                      </a14:backgroundRemoval>
                    </a14:imgEffect>
                  </a14:imgLayer>
                </a14:imgProps>
              </a:ext>
            </a:extLst>
          </a:blip>
          <a:stretch>
            <a:fillRect/>
          </a:stretch>
        </p:blipFill>
        <p:spPr>
          <a:xfrm>
            <a:off x="9093199" y="2857500"/>
            <a:ext cx="190501" cy="1917700"/>
          </a:xfrm>
          <a:prstGeom prst="rect">
            <a:avLst/>
          </a:prstGeom>
        </p:spPr>
      </p:pic>
    </p:spTree>
    <p:extLst>
      <p:ext uri="{BB962C8B-B14F-4D97-AF65-F5344CB8AC3E}">
        <p14:creationId xmlns:p14="http://schemas.microsoft.com/office/powerpoint/2010/main" val="3192433921"/>
      </p:ext>
    </p:extLst>
  </p:cSld>
  <p:clrMapOvr>
    <a:masterClrMapping/>
  </p:clrMapOvr>
  <mc:AlternateContent xmlns:mc="http://schemas.openxmlformats.org/markup-compatibility/2006" xmlns:p159="http://schemas.microsoft.com/office/powerpoint/2015/09/main">
    <mc:Choice Requires="p159">
      <p:transition spd="slow" advTm="1744">
        <p159:morph option="byObject"/>
      </p:transition>
    </mc:Choice>
    <mc:Fallback xmlns="">
      <p:transition spd="slow" advTm="17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79530"/>
            <a:ext cx="11677160" cy="16732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4"/>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Problema da Violência Sexual: Causas</a:t>
            </a:r>
          </a:p>
        </p:txBody>
      </p:sp>
      <p:sp>
        <p:nvSpPr>
          <p:cNvPr id="3" name="Espaço Reservado para Conteúdo 2">
            <a:extLst>
              <a:ext uri="{FF2B5EF4-FFF2-40B4-BE49-F238E27FC236}">
                <a16:creationId xmlns:a16="http://schemas.microsoft.com/office/drawing/2014/main" id="{D79C589C-8BAE-4ACC-AA99-C821A0A50F86}"/>
              </a:ext>
            </a:extLst>
          </p:cNvPr>
          <p:cNvSpPr>
            <a:spLocks noGrp="1"/>
          </p:cNvSpPr>
          <p:nvPr>
            <p:ph idx="1"/>
          </p:nvPr>
        </p:nvSpPr>
        <p:spPr>
          <a:xfrm>
            <a:off x="838200" y="1825625"/>
            <a:ext cx="10591800" cy="4351338"/>
          </a:xfrm>
        </p:spPr>
        <p:txBody>
          <a:bodyPr/>
          <a:lstStyle/>
          <a:p>
            <a:pPr algn="just">
              <a:lnSpc>
                <a:spcPct val="120000"/>
              </a:lnSpc>
            </a:pPr>
            <a:r>
              <a:rPr lang="pt-BR" dirty="0">
                <a:latin typeface="Arial" panose="020B0604020202020204" pitchFamily="34" charset="0"/>
                <a:cs typeface="Arial" panose="020B0604020202020204" pitchFamily="34" charset="0"/>
              </a:rPr>
              <a:t>Falta de informação </a:t>
            </a:r>
          </a:p>
          <a:p>
            <a:pPr algn="just">
              <a:lnSpc>
                <a:spcPct val="120000"/>
              </a:lnSpc>
            </a:pPr>
            <a:r>
              <a:rPr lang="pt-BR" dirty="0">
                <a:latin typeface="Arial" panose="020B0604020202020204" pitchFamily="34" charset="0"/>
                <a:cs typeface="Arial" panose="020B0604020202020204" pitchFamily="34" charset="0"/>
              </a:rPr>
              <a:t>Falta de conscientização</a:t>
            </a: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4/11</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6"/>
          <a:stretch>
            <a:fillRect/>
          </a:stretch>
        </p:blipFill>
        <p:spPr>
          <a:xfrm>
            <a:off x="2126208" y="6151571"/>
            <a:ext cx="8015783" cy="541607"/>
          </a:xfrm>
          <a:prstGeom prst="rect">
            <a:avLst/>
          </a:prstGeom>
        </p:spPr>
      </p:pic>
      <p:pic>
        <p:nvPicPr>
          <p:cNvPr id="14" name="Picture 2" descr="Resultado de imagem para crianÃ§a dÃºvida png">
            <a:extLst>
              <a:ext uri="{FF2B5EF4-FFF2-40B4-BE49-F238E27FC236}">
                <a16:creationId xmlns:a16="http://schemas.microsoft.com/office/drawing/2014/main" id="{18CE65DA-C23F-4213-B461-8747E068291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390" b="94249" l="9585" r="89617">
                        <a14:foregroundMark x1="37220" y1="11502" x2="37220" y2="11502"/>
                        <a14:foregroundMark x1="27796" y1="6390" x2="27796" y2="6390"/>
                        <a14:foregroundMark x1="20927" y1="9105" x2="20927" y2="9105"/>
                        <a14:foregroundMark x1="33067" y1="33227" x2="33067" y2="33227"/>
                        <a14:foregroundMark x1="51278" y1="26358" x2="51278" y2="26358"/>
                        <a14:foregroundMark x1="53834" y1="20927" x2="53834" y2="20927"/>
                        <a14:foregroundMark x1="57508" y1="20288" x2="57508" y2="20288"/>
                        <a14:foregroundMark x1="49681" y1="91853" x2="49681" y2="91853"/>
                        <a14:foregroundMark x1="60224" y1="93770" x2="60224" y2="93770"/>
                        <a14:foregroundMark x1="48722" y1="93610" x2="48722" y2="93610"/>
                        <a14:foregroundMark x1="32588" y1="19968" x2="32588" y2="19968"/>
                        <a14:foregroundMark x1="50639" y1="22204" x2="50639" y2="22204"/>
                        <a14:foregroundMark x1="46645" y1="24121" x2="46645" y2="24121"/>
                        <a14:foregroundMark x1="49042" y1="40575" x2="49042" y2="40575"/>
                        <a14:foregroundMark x1="56550" y1="85783" x2="56550" y2="85783"/>
                        <a14:foregroundMark x1="56070" y1="84665" x2="56070" y2="84665"/>
                        <a14:foregroundMark x1="49042" y1="88498" x2="49042" y2="88498"/>
                        <a14:foregroundMark x1="47604" y1="94249" x2="47604" y2="94249"/>
                        <a14:foregroundMark x1="60863" y1="64217" x2="60863" y2="64217"/>
                        <a14:backgroundMark x1="59425" y1="62141" x2="59425" y2="62141"/>
                      </a14:backgroundRemoval>
                    </a14:imgEffect>
                  </a14:imgLayer>
                </a14:imgProps>
              </a:ext>
              <a:ext uri="{28A0092B-C50C-407E-A947-70E740481C1C}">
                <a14:useLocalDpi xmlns:a14="http://schemas.microsoft.com/office/drawing/2010/main" val="0"/>
              </a:ext>
            </a:extLst>
          </a:blip>
          <a:srcRect/>
          <a:stretch>
            <a:fillRect/>
          </a:stretch>
        </p:blipFill>
        <p:spPr bwMode="auto">
          <a:xfrm>
            <a:off x="7963681" y="2238376"/>
            <a:ext cx="3847320" cy="384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931960"/>
      </p:ext>
    </p:extLst>
  </p:cSld>
  <p:clrMapOvr>
    <a:masterClrMapping/>
  </p:clrMapOvr>
  <mc:AlternateContent xmlns:mc="http://schemas.openxmlformats.org/markup-compatibility/2006" xmlns:p14="http://schemas.microsoft.com/office/powerpoint/2010/main">
    <mc:Choice Requires="p14">
      <p:transition spd="slow" p14:dur="2000" advTm="3134"/>
    </mc:Choice>
    <mc:Fallback xmlns="">
      <p:transition spd="slow" advTm="313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79530"/>
            <a:ext cx="11677160" cy="16732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4"/>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Problema da Violência Sexual: Causas</a:t>
            </a:r>
          </a:p>
        </p:txBody>
      </p:sp>
      <p:sp>
        <p:nvSpPr>
          <p:cNvPr id="3" name="Espaço Reservado para Conteúdo 2">
            <a:extLst>
              <a:ext uri="{FF2B5EF4-FFF2-40B4-BE49-F238E27FC236}">
                <a16:creationId xmlns:a16="http://schemas.microsoft.com/office/drawing/2014/main" id="{D79C589C-8BAE-4ACC-AA99-C821A0A50F86}"/>
              </a:ext>
            </a:extLst>
          </p:cNvPr>
          <p:cNvSpPr>
            <a:spLocks noGrp="1"/>
          </p:cNvSpPr>
          <p:nvPr>
            <p:ph idx="1"/>
          </p:nvPr>
        </p:nvSpPr>
        <p:spPr>
          <a:xfrm>
            <a:off x="838200" y="1825625"/>
            <a:ext cx="10591800" cy="1421428"/>
          </a:xfrm>
        </p:spPr>
        <p:txBody>
          <a:bodyPr/>
          <a:lstStyle/>
          <a:p>
            <a:pPr algn="just">
              <a:lnSpc>
                <a:spcPct val="120000"/>
              </a:lnSpc>
            </a:pPr>
            <a:r>
              <a:rPr lang="pt-BR" dirty="0">
                <a:latin typeface="Arial" panose="020B0604020202020204" pitchFamily="34" charset="0"/>
                <a:cs typeface="Arial" panose="020B0604020202020204" pitchFamily="34" charset="0"/>
              </a:rPr>
              <a:t>Falta de informação </a:t>
            </a:r>
          </a:p>
          <a:p>
            <a:pPr algn="just">
              <a:lnSpc>
                <a:spcPct val="120000"/>
              </a:lnSpc>
            </a:pPr>
            <a:r>
              <a:rPr lang="pt-BR" dirty="0">
                <a:latin typeface="Arial" panose="020B0604020202020204" pitchFamily="34" charset="0"/>
                <a:cs typeface="Arial" panose="020B0604020202020204" pitchFamily="34" charset="0"/>
              </a:rPr>
              <a:t>Falta de conscientização</a:t>
            </a: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4/11</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6"/>
          <a:stretch>
            <a:fillRect/>
          </a:stretch>
        </p:blipFill>
        <p:spPr>
          <a:xfrm>
            <a:off x="2126208" y="6151571"/>
            <a:ext cx="8015783" cy="541607"/>
          </a:xfrm>
          <a:prstGeom prst="rect">
            <a:avLst/>
          </a:prstGeom>
        </p:spPr>
      </p:pic>
      <p:pic>
        <p:nvPicPr>
          <p:cNvPr id="15" name="Picture 2" descr="CrianÃ§a, lendo um livro, sentar chÃ£o Vetor Premium">
            <a:extLst>
              <a:ext uri="{FF2B5EF4-FFF2-40B4-BE49-F238E27FC236}">
                <a16:creationId xmlns:a16="http://schemas.microsoft.com/office/drawing/2014/main" id="{630B2618-C603-497D-BE1C-D853DA8DC1CD}"/>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2143" b="99286" l="3774" r="95957">
                        <a14:foregroundMark x1="6739" y1="68036" x2="6739" y2="68036"/>
                        <a14:foregroundMark x1="8086" y1="65536" x2="8086" y2="65536"/>
                        <a14:foregroundMark x1="7547" y1="63929" x2="7547" y2="63929"/>
                        <a14:foregroundMark x1="42049" y1="61429" x2="42049" y2="61429"/>
                        <a14:foregroundMark x1="60647" y1="40536" x2="60647" y2="40536"/>
                        <a14:foregroundMark x1="59299" y1="41071" x2="59299" y2="41071"/>
                        <a14:foregroundMark x1="32075" y1="44643" x2="32075" y2="44643"/>
                        <a14:foregroundMark x1="26685" y1="34464" x2="26685" y2="34464"/>
                        <a14:foregroundMark x1="45283" y1="21429" x2="45283" y2="21429"/>
                        <a14:foregroundMark x1="61186" y1="20179" x2="61186" y2="20179"/>
                        <a14:foregroundMark x1="57412" y1="17321" x2="52022" y2="26607"/>
                        <a14:foregroundMark x1="54447" y1="32857" x2="32884" y2="28750"/>
                        <a14:foregroundMark x1="23450" y1="32500" x2="27493" y2="11964"/>
                        <a14:foregroundMark x1="27493" y1="11964" x2="60108" y2="9464"/>
                        <a14:foregroundMark x1="60108" y1="9464" x2="74933" y2="28929"/>
                        <a14:foregroundMark x1="74933" y1="28929" x2="61725" y2="48036"/>
                        <a14:foregroundMark x1="27763" y1="39821" x2="34771" y2="17143"/>
                        <a14:foregroundMark x1="34771" y1="17143" x2="64960" y2="22679"/>
                        <a14:foregroundMark x1="64960" y1="22679" x2="55795" y2="31964"/>
                        <a14:foregroundMark x1="17251" y1="35714" x2="24528" y2="15536"/>
                        <a14:foregroundMark x1="24528" y1="15536" x2="39623" y2="10357"/>
                        <a14:foregroundMark x1="10512" y1="65536" x2="10512" y2="65536"/>
                        <a14:foregroundMark x1="84097" y1="39643" x2="92992" y2="19643"/>
                        <a14:foregroundMark x1="92992" y1="19643" x2="70081" y2="5714"/>
                        <a14:foregroundMark x1="70081" y1="5714" x2="56873" y2="12321"/>
                        <a14:foregroundMark x1="70081" y1="2143" x2="43127" y2="4107"/>
                        <a14:foregroundMark x1="82749" y1="7143" x2="82749" y2="7143"/>
                        <a14:foregroundMark x1="45013" y1="46071" x2="44744" y2="45893"/>
                        <a14:foregroundMark x1="30458" y1="50179" x2="36388" y2="43750"/>
                        <a14:foregroundMark x1="29650" y1="45893" x2="29650" y2="45893"/>
                        <a14:foregroundMark x1="29380" y1="45714" x2="33423" y2="43929"/>
                        <a14:foregroundMark x1="29919" y1="45179" x2="29919" y2="45179"/>
                        <a14:foregroundMark x1="30458" y1="43750" x2="30458" y2="44643"/>
                        <a14:foregroundMark x1="32345" y1="43214" x2="30458" y2="44464"/>
                        <a14:foregroundMark x1="30728" y1="44643" x2="28302" y2="46786"/>
                        <a14:foregroundMark x1="27224" y1="46429" x2="30997" y2="47500"/>
                        <a14:foregroundMark x1="56065" y1="41964" x2="59030" y2="40179"/>
                        <a14:foregroundMark x1="50943" y1="42500" x2="57143" y2="40179"/>
                        <a14:foregroundMark x1="50135" y1="45179" x2="60377" y2="40179"/>
                        <a14:foregroundMark x1="60647" y1="42500" x2="60647" y2="42857"/>
                        <a14:foregroundMark x1="57143" y1="43036" x2="59838" y2="43214"/>
                        <a14:foregroundMark x1="4043" y1="64643" x2="21024" y2="68393"/>
                        <a14:foregroundMark x1="22102" y1="68929" x2="37466" y2="66964"/>
                        <a14:foregroundMark x1="28302" y1="67143" x2="57143" y2="61250"/>
                        <a14:foregroundMark x1="28841" y1="66250" x2="56604" y2="61071"/>
                        <a14:foregroundMark x1="31267" y1="65179" x2="58491" y2="61071"/>
                        <a14:foregroundMark x1="35310" y1="63750" x2="56065" y2="60714"/>
                        <a14:foregroundMark x1="30997" y1="89464" x2="62264" y2="93571"/>
                        <a14:foregroundMark x1="62264" y1="93571" x2="91644" y2="87321"/>
                        <a14:foregroundMark x1="91644" y1="87321" x2="80054" y2="73036"/>
                        <a14:foregroundMark x1="30728" y1="91250" x2="57951" y2="88393"/>
                        <a14:foregroundMark x1="30728" y1="91071" x2="60647" y2="88571"/>
                        <a14:foregroundMark x1="58491" y1="93393" x2="42857" y2="87143"/>
                        <a14:foregroundMark x1="61725" y1="94464" x2="93261" y2="95179"/>
                        <a14:foregroundMark x1="93261" y1="95179" x2="88679" y2="80714"/>
                        <a14:foregroundMark x1="60916" y1="94643" x2="75472" y2="91964"/>
                        <a14:foregroundMark x1="63342" y1="95357" x2="78167" y2="95714"/>
                        <a14:foregroundMark x1="65229" y1="95714" x2="76280" y2="96250"/>
                        <a14:foregroundMark x1="43127" y1="96607" x2="35040" y2="91250"/>
                        <a14:foregroundMark x1="43396" y1="96786" x2="33423" y2="92143"/>
                        <a14:foregroundMark x1="30560" y1="96759" x2="31267" y2="91607"/>
                        <a14:foregroundMark x1="30072" y1="96886" x2="31267" y2="90714"/>
                        <a14:foregroundMark x1="29953" y1="90536" x2="29919" y2="90179"/>
                        <a14:foregroundMark x1="30037" y1="91429" x2="29953" y2="90536"/>
                        <a14:foregroundMark x1="30105" y1="92143" x2="30037" y2="91429"/>
                        <a14:foregroundMark x1="30155" y1="92679" x2="30105" y2="92143"/>
                        <a14:foregroundMark x1="30206" y1="93214" x2="30172" y2="92857"/>
                        <a14:foregroundMark x1="30541" y1="96768" x2="30206" y2="93214"/>
                        <a14:foregroundMark x1="30680" y1="98245" x2="30627" y2="97679"/>
                        <a14:foregroundMark x1="30416" y1="90536" x2="30458" y2="89107"/>
                        <a14:foregroundMark x1="30389" y1="91429" x2="30416" y2="90536"/>
                        <a14:foregroundMark x1="30368" y1="92143" x2="30389" y2="91429"/>
                        <a14:foregroundMark x1="30352" y1="92679" x2="30368" y2="92143"/>
                        <a14:foregroundMark x1="30336" y1="93214" x2="30347" y2="92857"/>
                        <a14:foregroundMark x1="30227" y1="96932" x2="30336" y2="93214"/>
                        <a14:foregroundMark x1="30189" y1="98214" x2="30204" y2="97725"/>
                        <a14:foregroundMark x1="30458" y1="88496" x2="30458" y2="88036"/>
                        <a14:foregroundMark x1="30458" y1="90536" x2="30458" y2="89057"/>
                        <a14:foregroundMark x1="30458" y1="91429" x2="30458" y2="90536"/>
                        <a14:foregroundMark x1="30458" y1="92143" x2="30458" y2="91429"/>
                        <a14:foregroundMark x1="30458" y1="92679" x2="30458" y2="92143"/>
                        <a14:foregroundMark x1="30458" y1="93214" x2="30458" y2="92857"/>
                        <a14:foregroundMark x1="30458" y1="96812" x2="30458" y2="93214"/>
                        <a14:foregroundMark x1="31033" y1="90536" x2="31536" y2="88929"/>
                        <a14:foregroundMark x1="30530" y1="92143" x2="31033" y2="90536"/>
                        <a14:foregroundMark x1="30362" y1="92679" x2="30530" y2="92143"/>
                        <a14:foregroundMark x1="30194" y1="93214" x2="30306" y2="92857"/>
                        <a14:foregroundMark x1="30138" y1="93393" x2="30194" y2="93214"/>
                        <a14:foregroundMark x1="29330" y1="95969" x2="30138" y2="93393"/>
                        <a14:foregroundMark x1="28962" y1="97143" x2="29324" y2="95990"/>
                        <a14:foregroundMark x1="29395" y1="90536" x2="29380" y2="90179"/>
                        <a14:foregroundMark x1="29431" y1="91429" x2="29395" y2="90536"/>
                        <a14:foregroundMark x1="29460" y1="92143" x2="29431" y2="91429"/>
                        <a14:foregroundMark x1="29482" y1="92679" x2="29460" y2="92143"/>
                        <a14:foregroundMark x1="29504" y1="93214" x2="29489" y2="92857"/>
                        <a14:foregroundMark x1="29511" y1="93393" x2="29504" y2="93214"/>
                        <a14:foregroundMark x1="29634" y1="96388" x2="29511" y2="93393"/>
                        <a14:foregroundMark x1="31480" y1="90536" x2="31806" y2="89821"/>
                        <a14:foregroundMark x1="30502" y1="92679" x2="31480" y2="90536"/>
                        <a14:foregroundMark x1="30258" y1="93214" x2="30421" y2="92857"/>
                        <a14:foregroundMark x1="28465" y1="97143" x2="30258" y2="93214"/>
                        <a14:foregroundMark x1="28302" y1="97500" x2="28465" y2="97143"/>
                        <a14:foregroundMark x1="24941" y1="90536" x2="24528" y2="89464"/>
                        <a14:foregroundMark x1="25422" y1="91786" x2="25285" y2="91429"/>
                        <a14:foregroundMark x1="25465" y1="91897" x2="25422" y2="91786"/>
                        <a14:foregroundMark x1="25767" y1="92679" x2="25560" y2="92143"/>
                        <a14:foregroundMark x1="25974" y1="93214" x2="25836" y2="92857"/>
                        <a14:foregroundMark x1="26043" y1="93393" x2="25974" y2="93214"/>
                        <a14:foregroundMark x1="26468" y1="94497" x2="26043" y2="93393"/>
                        <a14:foregroundMark x1="27487" y1="97143" x2="26727" y2="95170"/>
                        <a14:foregroundMark x1="27625" y1="97500" x2="27487" y2="97143"/>
                        <a14:foregroundMark x1="27694" y1="97679" x2="27625" y2="97500"/>
                        <a14:foregroundMark x1="96226" y1="90179" x2="96226" y2="91429"/>
                        <a14:foregroundMark x1="96226" y1="85000" x2="96226" y2="90179"/>
                        <a14:foregroundMark x1="90566" y1="98214" x2="83381" y2="98947"/>
                        <a14:foregroundMark x1="47439" y1="61071" x2="47439" y2="61071"/>
                        <a14:foregroundMark x1="63881" y1="98214" x2="63881" y2="98214"/>
                        <a14:backgroundMark x1="25876" y1="91429" x2="25876" y2="91429"/>
                        <a14:backgroundMark x1="26415" y1="90000" x2="25606" y2="90000"/>
                        <a14:backgroundMark x1="24798" y1="90536" x2="24798" y2="90536"/>
                        <a14:backgroundMark x1="24798" y1="90000" x2="24798" y2="89821"/>
                        <a14:backgroundMark x1="24259" y1="89286" x2="24259" y2="89286"/>
                        <a14:backgroundMark x1="24798" y1="90179" x2="23720" y2="89643"/>
                        <a14:backgroundMark x1="24798" y1="92143" x2="24798" y2="92143"/>
                        <a14:backgroundMark x1="25337" y1="91964" x2="25606" y2="92143"/>
                        <a14:backgroundMark x1="29380" y1="90536" x2="29380" y2="90536"/>
                        <a14:backgroundMark x1="28841" y1="90179" x2="29380" y2="90179"/>
                        <a14:backgroundMark x1="25337" y1="92143" x2="25337" y2="90893"/>
                        <a14:backgroundMark x1="25337" y1="92679" x2="25337" y2="92679"/>
                        <a14:backgroundMark x1="25606" y1="92857" x2="25606" y2="92857"/>
                        <a14:backgroundMark x1="25876" y1="92143" x2="25876" y2="92143"/>
                        <a14:backgroundMark x1="25606" y1="92857" x2="25606" y2="92857"/>
                        <a14:backgroundMark x1="25876" y1="92679" x2="25876" y2="92857"/>
                        <a14:backgroundMark x1="23450" y1="91786" x2="23450" y2="91786"/>
                        <a14:backgroundMark x1="24528" y1="91607" x2="24798" y2="91429"/>
                        <a14:backgroundMark x1="27763" y1="98214" x2="28302" y2="98571"/>
                        <a14:backgroundMark x1="26954" y1="97679" x2="26954" y2="97679"/>
                        <a14:backgroundMark x1="27493" y1="97679" x2="27493" y2="97500"/>
                        <a14:backgroundMark x1="27493" y1="97500" x2="27493" y2="97500"/>
                        <a14:backgroundMark x1="26954" y1="97143" x2="26954" y2="97143"/>
                        <a14:backgroundMark x1="27493" y1="97679" x2="28032" y2="98393"/>
                        <a14:backgroundMark x1="31267" y1="99286" x2="30997" y2="98929"/>
                        <a14:backgroundMark x1="25337" y1="93393" x2="25337" y2="93393"/>
                        <a14:backgroundMark x1="25876" y1="93214" x2="25876" y2="93214"/>
                        <a14:backgroundMark x1="81402" y1="99464" x2="81402" y2="99464"/>
                        <a14:backgroundMark x1="80593" y1="99107" x2="82480" y2="99643"/>
                        <a14:backgroundMark x1="80054" y1="99286" x2="80054" y2="99286"/>
                        <a14:backgroundMark x1="80593" y1="99286" x2="80054" y2="99286"/>
                        <a14:backgroundMark x1="99730" y1="90179" x2="99730" y2="90179"/>
                        <a14:backgroundMark x1="81402" y1="7500" x2="81402" y2="7500"/>
                        <a14:backgroundMark x1="14825" y1="13750" x2="14825" y2="13750"/>
                        <a14:backgroundMark x1="69003" y1="54464" x2="69003" y2="54464"/>
                        <a14:backgroundMark x1="25606" y1="93214" x2="25606" y2="93214"/>
                      </a14:backgroundRemoval>
                    </a14:imgEffect>
                  </a14:imgLayer>
                </a14:imgProps>
              </a:ext>
              <a:ext uri="{28A0092B-C50C-407E-A947-70E740481C1C}">
                <a14:useLocalDpi xmlns:a14="http://schemas.microsoft.com/office/drawing/2010/main" val="0"/>
              </a:ext>
            </a:extLst>
          </a:blip>
          <a:srcRect/>
          <a:stretch>
            <a:fillRect/>
          </a:stretch>
        </p:blipFill>
        <p:spPr bwMode="auto">
          <a:xfrm>
            <a:off x="9282978" y="3611667"/>
            <a:ext cx="1541103" cy="23261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m para png trace red">
            <a:extLst>
              <a:ext uri="{FF2B5EF4-FFF2-40B4-BE49-F238E27FC236}">
                <a16:creationId xmlns:a16="http://schemas.microsoft.com/office/drawing/2014/main" id="{1036D07F-560D-4F8C-924C-15FB7E61C492}"/>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6675861">
            <a:off x="1345395" y="1332353"/>
            <a:ext cx="854575" cy="16634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Resultado de imagem para png trace red">
            <a:extLst>
              <a:ext uri="{FF2B5EF4-FFF2-40B4-BE49-F238E27FC236}">
                <a16:creationId xmlns:a16="http://schemas.microsoft.com/office/drawing/2014/main" id="{EECC8324-CFBD-476B-B2AE-4C2D09657F09}"/>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7629588">
            <a:off x="1307776" y="1996461"/>
            <a:ext cx="854575" cy="158345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Resultado de imagem para png trace red">
            <a:extLst>
              <a:ext uri="{FF2B5EF4-FFF2-40B4-BE49-F238E27FC236}">
                <a16:creationId xmlns:a16="http://schemas.microsoft.com/office/drawing/2014/main" id="{CA9D9186-A4E7-435C-905A-D6B07EF9E8AA}"/>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t="33240" b="31218"/>
          <a:stretch/>
        </p:blipFill>
        <p:spPr bwMode="auto">
          <a:xfrm rot="6021931" flipH="1" flipV="1">
            <a:off x="1369265" y="1832866"/>
            <a:ext cx="583855" cy="487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42594"/>
      </p:ext>
    </p:extLst>
  </p:cSld>
  <p:clrMapOvr>
    <a:masterClrMapping/>
  </p:clrMapOvr>
  <mc:AlternateContent xmlns:mc="http://schemas.openxmlformats.org/markup-compatibility/2006" xmlns:p14="http://schemas.microsoft.com/office/powerpoint/2010/main">
    <mc:Choice Requires="p14">
      <p:transition spd="slow" p14:dur="2000" advTm="2137"/>
    </mc:Choice>
    <mc:Fallback xmlns="">
      <p:transition spd="slow" advTm="213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79529"/>
            <a:ext cx="11677160" cy="3816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4"/>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Problema da Violência Sexual: Soluções</a:t>
            </a: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5/11</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6"/>
          <a:stretch>
            <a:fillRect/>
          </a:stretch>
        </p:blipFill>
        <p:spPr>
          <a:xfrm>
            <a:off x="2126208" y="6151571"/>
            <a:ext cx="8015783" cy="541607"/>
          </a:xfrm>
          <a:prstGeom prst="rect">
            <a:avLst/>
          </a:prstGeom>
        </p:spPr>
      </p:pic>
      <p:pic>
        <p:nvPicPr>
          <p:cNvPr id="14" name="Picture 8" descr="Resultado de imagem para aula pgn">
            <a:extLst>
              <a:ext uri="{FF2B5EF4-FFF2-40B4-BE49-F238E27FC236}">
                <a16:creationId xmlns:a16="http://schemas.microsoft.com/office/drawing/2014/main" id="{D51E8D27-94C2-4BCA-A835-7323A1A3AB2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06295" y="2532907"/>
            <a:ext cx="2645564" cy="26455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0" descr="Menino, com, livros, e, um, gato, dormir Vetor Premium">
            <a:extLst>
              <a:ext uri="{FF2B5EF4-FFF2-40B4-BE49-F238E27FC236}">
                <a16:creationId xmlns:a16="http://schemas.microsoft.com/office/drawing/2014/main" id="{1862B065-50BE-4014-AA36-2F62A84DB2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4122" y="2532907"/>
            <a:ext cx="2645564" cy="26455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Imagem 16">
            <a:extLst>
              <a:ext uri="{FF2B5EF4-FFF2-40B4-BE49-F238E27FC236}">
                <a16:creationId xmlns:a16="http://schemas.microsoft.com/office/drawing/2014/main" id="{435AC183-D15B-4F92-BED1-E5E8C7AE12F5}"/>
              </a:ext>
            </a:extLst>
          </p:cNvPr>
          <p:cNvPicPr>
            <a:picLocks noChangeAspect="1"/>
          </p:cNvPicPr>
          <p:nvPr/>
        </p:nvPicPr>
        <p:blipFill rotWithShape="1">
          <a:blip r:embed="rId9"/>
          <a:srcRect t="11645" b="28082"/>
          <a:stretch/>
        </p:blipFill>
        <p:spPr>
          <a:xfrm>
            <a:off x="7641950" y="2532907"/>
            <a:ext cx="3142814" cy="26455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54147268"/>
      </p:ext>
    </p:extLst>
  </p:cSld>
  <p:clrMapOvr>
    <a:masterClrMapping/>
  </p:clrMapOvr>
  <mc:AlternateContent xmlns:mc="http://schemas.openxmlformats.org/markup-compatibility/2006" xmlns:p14="http://schemas.microsoft.com/office/powerpoint/2010/main">
    <mc:Choice Requires="p14">
      <p:transition spd="slow" p14:dur="2000" advTm="2421"/>
    </mc:Choice>
    <mc:Fallback xmlns="">
      <p:transition spd="slow" advTm="242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F04F0EC-6479-4C9D-A277-A6392416866E}"/>
              </a:ext>
            </a:extLst>
          </p:cNvPr>
          <p:cNvPicPr>
            <a:picLocks noChangeAspect="1"/>
          </p:cNvPicPr>
          <p:nvPr/>
        </p:nvPicPr>
        <p:blipFill>
          <a:blip r:embed="rId3"/>
          <a:stretch>
            <a:fillRect/>
          </a:stretch>
        </p:blipFill>
        <p:spPr>
          <a:xfrm>
            <a:off x="257420" y="1679529"/>
            <a:ext cx="11677160" cy="3816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E2E2D1A-1346-4D47-9F1E-014187143018}"/>
              </a:ext>
            </a:extLst>
          </p:cNvPr>
          <p:cNvPicPr>
            <a:picLocks noChangeAspect="1"/>
          </p:cNvPicPr>
          <p:nvPr/>
        </p:nvPicPr>
        <p:blipFill>
          <a:blip r:embed="rId3">
            <a:duotone>
              <a:prstClr val="black"/>
              <a:schemeClr val="accent4">
                <a:tint val="45000"/>
                <a:satMod val="400000"/>
              </a:schemeClr>
            </a:duotone>
          </a:blip>
          <a:stretch>
            <a:fillRect/>
          </a:stretch>
        </p:blipFill>
        <p:spPr>
          <a:xfrm>
            <a:off x="0" y="5857984"/>
            <a:ext cx="12192000" cy="118865"/>
          </a:xfrm>
          <a:prstGeom prst="rect">
            <a:avLst/>
          </a:prstGeom>
        </p:spPr>
      </p:pic>
      <p:pic>
        <p:nvPicPr>
          <p:cNvPr id="10" name="Imagem 9">
            <a:extLst>
              <a:ext uri="{FF2B5EF4-FFF2-40B4-BE49-F238E27FC236}">
                <a16:creationId xmlns:a16="http://schemas.microsoft.com/office/drawing/2014/main" id="{D208C0A4-189A-46FA-9D3A-11E6293170FC}"/>
              </a:ext>
            </a:extLst>
          </p:cNvPr>
          <p:cNvPicPr>
            <a:picLocks noChangeAspect="1"/>
          </p:cNvPicPr>
          <p:nvPr/>
        </p:nvPicPr>
        <p:blipFill>
          <a:blip r:embed="rId4"/>
          <a:stretch>
            <a:fillRect/>
          </a:stretch>
        </p:blipFill>
        <p:spPr>
          <a:xfrm>
            <a:off x="0" y="5904129"/>
            <a:ext cx="12192000" cy="123825"/>
          </a:xfrm>
          <a:prstGeom prst="rect">
            <a:avLst/>
          </a:prstGeom>
        </p:spPr>
      </p:pic>
      <p:pic>
        <p:nvPicPr>
          <p:cNvPr id="7" name="Imagem 6">
            <a:extLst>
              <a:ext uri="{FF2B5EF4-FFF2-40B4-BE49-F238E27FC236}">
                <a16:creationId xmlns:a16="http://schemas.microsoft.com/office/drawing/2014/main" id="{47AE12E8-05F9-440E-BA22-646EADC55ABE}"/>
              </a:ext>
            </a:extLst>
          </p:cNvPr>
          <p:cNvPicPr>
            <a:picLocks noChangeAspect="1"/>
          </p:cNvPicPr>
          <p:nvPr/>
        </p:nvPicPr>
        <p:blipFill>
          <a:blip r:embed="rId3"/>
          <a:stretch>
            <a:fillRect/>
          </a:stretch>
        </p:blipFill>
        <p:spPr>
          <a:xfrm>
            <a:off x="0" y="5971592"/>
            <a:ext cx="12192000" cy="886408"/>
          </a:xfrm>
          <a:prstGeom prst="rect">
            <a:avLst/>
          </a:prstGeom>
        </p:spPr>
      </p:pic>
      <p:pic>
        <p:nvPicPr>
          <p:cNvPr id="12" name="Imagem 11">
            <a:extLst>
              <a:ext uri="{FF2B5EF4-FFF2-40B4-BE49-F238E27FC236}">
                <a16:creationId xmlns:a16="http://schemas.microsoft.com/office/drawing/2014/main" id="{8EF07A5F-98B7-464F-9323-50E24B46CC16}"/>
              </a:ext>
            </a:extLst>
          </p:cNvPr>
          <p:cNvPicPr>
            <a:picLocks noChangeAspect="1"/>
          </p:cNvPicPr>
          <p:nvPr/>
        </p:nvPicPr>
        <p:blipFill>
          <a:blip r:embed="rId3"/>
          <a:stretch>
            <a:fillRect/>
          </a:stretch>
        </p:blipFill>
        <p:spPr>
          <a:xfrm>
            <a:off x="10472481" y="6176963"/>
            <a:ext cx="1144131" cy="473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a:extLst>
              <a:ext uri="{FF2B5EF4-FFF2-40B4-BE49-F238E27FC236}">
                <a16:creationId xmlns:a16="http://schemas.microsoft.com/office/drawing/2014/main" id="{FB0ED457-2A11-4870-A2DF-BCA9A9965C5F}"/>
              </a:ext>
            </a:extLst>
          </p:cNvPr>
          <p:cNvSpPr>
            <a:spLocks noGrp="1"/>
          </p:cNvSpPr>
          <p:nvPr>
            <p:ph type="title"/>
          </p:nvPr>
        </p:nvSpPr>
        <p:spPr>
          <a:xfrm>
            <a:off x="838200" y="365125"/>
            <a:ext cx="10515600" cy="1325563"/>
          </a:xfrm>
        </p:spPr>
        <p:txBody>
          <a:bodyPr/>
          <a:lstStyle/>
          <a:p>
            <a:r>
              <a:rPr lang="pt-BR" b="1" dirty="0">
                <a:effectLst>
                  <a:outerShdw blurRad="38100" dist="38100" dir="2700000" algn="tl">
                    <a:srgbClr val="000000">
                      <a:alpha val="43137"/>
                    </a:srgbClr>
                  </a:outerShdw>
                </a:effectLst>
              </a:rPr>
              <a:t>Problema da Violência Sexual: Soluções</a:t>
            </a:r>
          </a:p>
        </p:txBody>
      </p:sp>
      <p:pic>
        <p:nvPicPr>
          <p:cNvPr id="4" name="Imagem 3">
            <a:extLst>
              <a:ext uri="{FF2B5EF4-FFF2-40B4-BE49-F238E27FC236}">
                <a16:creationId xmlns:a16="http://schemas.microsoft.com/office/drawing/2014/main" id="{B8F4D0DE-27A1-48CD-893B-408DB1165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4" y="6060400"/>
            <a:ext cx="1762524" cy="713997"/>
          </a:xfrm>
          <a:prstGeom prst="rect">
            <a:avLst/>
          </a:prstGeom>
        </p:spPr>
      </p:pic>
      <p:sp>
        <p:nvSpPr>
          <p:cNvPr id="5" name="Espaço Reservado para Número de Slide 4">
            <a:extLst>
              <a:ext uri="{FF2B5EF4-FFF2-40B4-BE49-F238E27FC236}">
                <a16:creationId xmlns:a16="http://schemas.microsoft.com/office/drawing/2014/main" id="{AA4D021D-DBA5-4869-B75B-7EED8F355479}"/>
              </a:ext>
            </a:extLst>
          </p:cNvPr>
          <p:cNvSpPr>
            <a:spLocks noGrp="1"/>
          </p:cNvSpPr>
          <p:nvPr>
            <p:ph type="sldNum" sz="quarter" idx="12"/>
          </p:nvPr>
        </p:nvSpPr>
        <p:spPr>
          <a:xfrm>
            <a:off x="10472480" y="6244426"/>
            <a:ext cx="1144131" cy="342987"/>
          </a:xfrm>
        </p:spPr>
        <p:txBody>
          <a:bodyPr/>
          <a:lstStyle/>
          <a:p>
            <a:pPr algn="ctr"/>
            <a:r>
              <a:rPr lang="pt-BR" sz="2400" b="1" dirty="0">
                <a:solidFill>
                  <a:srgbClr val="005C2A"/>
                </a:solidFill>
              </a:rPr>
              <a:t>5/11</a:t>
            </a:r>
          </a:p>
        </p:txBody>
      </p:sp>
      <p:pic>
        <p:nvPicPr>
          <p:cNvPr id="11" name="Imagem 10">
            <a:extLst>
              <a:ext uri="{FF2B5EF4-FFF2-40B4-BE49-F238E27FC236}">
                <a16:creationId xmlns:a16="http://schemas.microsoft.com/office/drawing/2014/main" id="{735D1C54-EBCE-49F9-87A1-9AFB6084C2E3}"/>
              </a:ext>
            </a:extLst>
          </p:cNvPr>
          <p:cNvPicPr>
            <a:picLocks noChangeAspect="1"/>
          </p:cNvPicPr>
          <p:nvPr/>
        </p:nvPicPr>
        <p:blipFill>
          <a:blip r:embed="rId6"/>
          <a:stretch>
            <a:fillRect/>
          </a:stretch>
        </p:blipFill>
        <p:spPr>
          <a:xfrm>
            <a:off x="2126208" y="6151571"/>
            <a:ext cx="8015783" cy="541607"/>
          </a:xfrm>
          <a:prstGeom prst="rect">
            <a:avLst/>
          </a:prstGeom>
        </p:spPr>
      </p:pic>
      <p:pic>
        <p:nvPicPr>
          <p:cNvPr id="14" name="Picture 8" descr="Resultado de imagem para aula pgn">
            <a:extLst>
              <a:ext uri="{FF2B5EF4-FFF2-40B4-BE49-F238E27FC236}">
                <a16:creationId xmlns:a16="http://schemas.microsoft.com/office/drawing/2014/main" id="{D51E8D27-94C2-4BCA-A835-7323A1A3AB2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06295" y="2532907"/>
            <a:ext cx="2645564" cy="26455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0" descr="Menino, com, livros, e, um, gato, dormir Vetor Premium">
            <a:extLst>
              <a:ext uri="{FF2B5EF4-FFF2-40B4-BE49-F238E27FC236}">
                <a16:creationId xmlns:a16="http://schemas.microsoft.com/office/drawing/2014/main" id="{1862B065-50BE-4014-AA36-2F62A84DB2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4122" y="2532907"/>
            <a:ext cx="2645564" cy="26455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Imagem 18">
            <a:extLst>
              <a:ext uri="{FF2B5EF4-FFF2-40B4-BE49-F238E27FC236}">
                <a16:creationId xmlns:a16="http://schemas.microsoft.com/office/drawing/2014/main" id="{E5DAF566-F031-4F6A-9905-9800D0522A60}"/>
              </a:ext>
            </a:extLst>
          </p:cNvPr>
          <p:cNvPicPr>
            <a:picLocks noChangeAspect="1"/>
          </p:cNvPicPr>
          <p:nvPr/>
        </p:nvPicPr>
        <p:blipFill rotWithShape="1">
          <a:blip r:embed="rId9"/>
          <a:srcRect t="11645" b="28082"/>
          <a:stretch/>
        </p:blipFill>
        <p:spPr>
          <a:xfrm>
            <a:off x="7641950" y="2532907"/>
            <a:ext cx="3142814" cy="2645564"/>
          </a:xfrm>
          <a:prstGeom prst="rect">
            <a:avLst/>
          </a:prstGeom>
          <a:solidFill>
            <a:srgbClr val="FFFFFF">
              <a:shade val="85000"/>
            </a:srgbClr>
          </a:solidFill>
          <a:ln w="88900"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29747984"/>
      </p:ext>
    </p:extLst>
  </p:cSld>
  <p:clrMapOvr>
    <a:masterClrMapping/>
  </p:clrMapOvr>
  <mc:AlternateContent xmlns:mc="http://schemas.openxmlformats.org/markup-compatibility/2006" xmlns:p14="http://schemas.microsoft.com/office/powerpoint/2010/main">
    <mc:Choice Requires="p14">
      <p:transition spd="slow" p14:dur="800" advTm="995">
        <p:circle/>
      </p:transition>
    </mc:Choice>
    <mc:Fallback xmlns="">
      <p:transition spd="slow" advTm="995">
        <p:circl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6"/>
</p:tagLst>
</file>

<file path=ppt/tags/tag2.xml><?xml version="1.0" encoding="utf-8"?>
<p:tagLst xmlns:a="http://schemas.openxmlformats.org/drawingml/2006/main" xmlns:r="http://schemas.openxmlformats.org/officeDocument/2006/relationships" xmlns:p="http://schemas.openxmlformats.org/presentationml/2006/main">
  <p:tag name="TIMING" val="|1.5"/>
</p:tagLst>
</file>

<file path=ppt/tags/tag3.xml><?xml version="1.0" encoding="utf-8"?>
<p:tagLst xmlns:a="http://schemas.openxmlformats.org/drawingml/2006/main" xmlns:r="http://schemas.openxmlformats.org/officeDocument/2006/relationships" xmlns:p="http://schemas.openxmlformats.org/presentationml/2006/main">
  <p:tag name="TIMING" val="|2"/>
</p:tagLst>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810</TotalTime>
  <Words>1306</Words>
  <Application>Microsoft Office PowerPoint</Application>
  <PresentationFormat>Widescreen</PresentationFormat>
  <Paragraphs>122</Paragraphs>
  <Slides>15</Slides>
  <Notes>15</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15</vt:i4>
      </vt:variant>
    </vt:vector>
  </HeadingPairs>
  <TitlesOfParts>
    <vt:vector size="21" baseType="lpstr">
      <vt:lpstr>Malgun Gothic Semilight</vt:lpstr>
      <vt:lpstr>Arial</vt:lpstr>
      <vt:lpstr>Calibri</vt:lpstr>
      <vt:lpstr>Calibri Light</vt:lpstr>
      <vt:lpstr>Candara</vt:lpstr>
      <vt:lpstr>Tema do Office</vt:lpstr>
      <vt:lpstr>Uma Tecnologia Educacional no combate à Violência Sexual Infantil</vt:lpstr>
      <vt:lpstr>Agradecimentos</vt:lpstr>
      <vt:lpstr>Sumário</vt:lpstr>
      <vt:lpstr>Problema da Violência Sexual: Gravidade</vt:lpstr>
      <vt:lpstr>Problema da Violência Sexual: Gravidade</vt:lpstr>
      <vt:lpstr>Problema da Violência Sexual: Causas</vt:lpstr>
      <vt:lpstr>Problema da Violência Sexual: Causas</vt:lpstr>
      <vt:lpstr>Problema da Violência Sexual: Soluções</vt:lpstr>
      <vt:lpstr>Problema da Violência Sexual: Soluções</vt:lpstr>
      <vt:lpstr>Tecnologia Educacional</vt:lpstr>
      <vt:lpstr>Tecnologia Educacional: AVA</vt:lpstr>
      <vt:lpstr>Tecnologia Educacional: LA</vt:lpstr>
      <vt:lpstr>Tecnologia Educacional</vt:lpstr>
      <vt:lpstr>Apresentação do PowerPoint</vt:lpstr>
      <vt:lpstr>Referências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Uma Tecnologia Educacional no combate à Violência Sexual Infantil</dc:title>
  <dc:creator>Windows</dc:creator>
  <cp:lastModifiedBy>Windows</cp:lastModifiedBy>
  <cp:revision>55</cp:revision>
  <dcterms:created xsi:type="dcterms:W3CDTF">2020-03-14T19:53:49Z</dcterms:created>
  <dcterms:modified xsi:type="dcterms:W3CDTF">2020-03-16T23:01:39Z</dcterms:modified>
</cp:coreProperties>
</file>